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1" r:id="rId7"/>
    <p:sldId id="262" r:id="rId8"/>
    <p:sldId id="263" r:id="rId9"/>
    <p:sldId id="264" r:id="rId10"/>
    <p:sldId id="265" r:id="rId11"/>
    <p:sldId id="266" r:id="rId12"/>
    <p:sldId id="267" r:id="rId13"/>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35" name="PlaceHolder 2"/>
          <p:cNvSpPr>
            <a:spLocks noGrp="1"/>
          </p:cNvSpPr>
          <p:nvPr>
            <p:ph type="body"/>
          </p:nvPr>
        </p:nvSpPr>
        <p:spPr>
          <a:xfrm>
            <a:off x="83808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6" name="PlaceHolder 3"/>
          <p:cNvSpPr>
            <a:spLocks noGrp="1"/>
          </p:cNvSpPr>
          <p:nvPr>
            <p:ph type="body"/>
          </p:nvPr>
        </p:nvSpPr>
        <p:spPr>
          <a:xfrm>
            <a:off x="439344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7" name="PlaceHolder 4"/>
          <p:cNvSpPr>
            <a:spLocks noGrp="1"/>
          </p:cNvSpPr>
          <p:nvPr>
            <p:ph type="body"/>
          </p:nvPr>
        </p:nvSpPr>
        <p:spPr>
          <a:xfrm>
            <a:off x="794916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8" name="PlaceHolder 5"/>
          <p:cNvSpPr>
            <a:spLocks noGrp="1"/>
          </p:cNvSpPr>
          <p:nvPr>
            <p:ph type="body"/>
          </p:nvPr>
        </p:nvSpPr>
        <p:spPr>
          <a:xfrm>
            <a:off x="83808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39" name="PlaceHolder 6"/>
          <p:cNvSpPr>
            <a:spLocks noGrp="1"/>
          </p:cNvSpPr>
          <p:nvPr>
            <p:ph type="body"/>
          </p:nvPr>
        </p:nvSpPr>
        <p:spPr>
          <a:xfrm>
            <a:off x="439344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40" name="PlaceHolder 7"/>
          <p:cNvSpPr>
            <a:spLocks noGrp="1"/>
          </p:cNvSpPr>
          <p:nvPr>
            <p:ph type="body"/>
          </p:nvPr>
        </p:nvSpPr>
        <p:spPr>
          <a:xfrm>
            <a:off x="794916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p:spPr>
        <p:txBody>
          <a:bodyPr lIns="0" tIns="0" rIns="0" bIns="0" anchor="ctr">
            <a:noAutofit/>
          </a:bodyPr>
          <a:lstStyle/>
          <a:p>
            <a:pPr algn="ctr"/>
            <a:endParaRPr lang="pt-PT"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49" name="PlaceHolder 2"/>
          <p:cNvSpPr>
            <a:spLocks noGrp="1"/>
          </p:cNvSpPr>
          <p:nvPr>
            <p:ph type="body"/>
          </p:nvPr>
        </p:nvSpPr>
        <p:spPr>
          <a:xfrm>
            <a:off x="838080" y="1825560"/>
            <a:ext cx="10515240" cy="435096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51" name="PlaceHolder 2"/>
          <p:cNvSpPr>
            <a:spLocks noGrp="1"/>
          </p:cNvSpPr>
          <p:nvPr>
            <p:ph type="body"/>
          </p:nvPr>
        </p:nvSpPr>
        <p:spPr>
          <a:xfrm>
            <a:off x="83808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52" name="PlaceHolder 3"/>
          <p:cNvSpPr>
            <a:spLocks noGrp="1"/>
          </p:cNvSpPr>
          <p:nvPr>
            <p:ph type="body"/>
          </p:nvPr>
        </p:nvSpPr>
        <p:spPr>
          <a:xfrm>
            <a:off x="622620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p:spPr>
        <p:txBody>
          <a:bodyPr lIns="0" tIns="0" rIns="0" bIns="0" anchor="ctr">
            <a:noAutofit/>
          </a:bodyPr>
          <a:lstStyle/>
          <a:p>
            <a:pPr algn="ctr"/>
            <a:endParaRPr lang="pt-PT"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56"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57" name="PlaceHolder 3"/>
          <p:cNvSpPr>
            <a:spLocks noGrp="1"/>
          </p:cNvSpPr>
          <p:nvPr>
            <p:ph type="body"/>
          </p:nvPr>
        </p:nvSpPr>
        <p:spPr>
          <a:xfrm>
            <a:off x="622620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58" name="PlaceHolder 4"/>
          <p:cNvSpPr>
            <a:spLocks noGrp="1"/>
          </p:cNvSpPr>
          <p:nvPr>
            <p:ph type="body"/>
          </p:nvPr>
        </p:nvSpPr>
        <p:spPr>
          <a:xfrm>
            <a:off x="83808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tIns="0" rIns="0" bIns="0" anchor="ctr">
            <a:noAutofit/>
          </a:bodyPr>
          <a:lstStyle/>
          <a:p>
            <a:pPr algn="ctr"/>
            <a:endParaRPr lang="pt-PT"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60" name="PlaceHolder 2"/>
          <p:cNvSpPr>
            <a:spLocks noGrp="1"/>
          </p:cNvSpPr>
          <p:nvPr>
            <p:ph type="body"/>
          </p:nvPr>
        </p:nvSpPr>
        <p:spPr>
          <a:xfrm>
            <a:off x="83808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61"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62" name="PlaceHolder 4"/>
          <p:cNvSpPr>
            <a:spLocks noGrp="1"/>
          </p:cNvSpPr>
          <p:nvPr>
            <p:ph type="body"/>
          </p:nvPr>
        </p:nvSpPr>
        <p:spPr>
          <a:xfrm>
            <a:off x="622620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64"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65"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66" name="PlaceHolder 4"/>
          <p:cNvSpPr>
            <a:spLocks noGrp="1"/>
          </p:cNvSpPr>
          <p:nvPr>
            <p:ph type="body"/>
          </p:nvPr>
        </p:nvSpPr>
        <p:spPr>
          <a:xfrm>
            <a:off x="838080" y="409824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68" name="PlaceHolder 2"/>
          <p:cNvSpPr>
            <a:spLocks noGrp="1"/>
          </p:cNvSpPr>
          <p:nvPr>
            <p:ph type="body"/>
          </p:nvPr>
        </p:nvSpPr>
        <p:spPr>
          <a:xfrm>
            <a:off x="838080" y="182556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69" name="PlaceHolder 3"/>
          <p:cNvSpPr>
            <a:spLocks noGrp="1"/>
          </p:cNvSpPr>
          <p:nvPr>
            <p:ph type="body"/>
          </p:nvPr>
        </p:nvSpPr>
        <p:spPr>
          <a:xfrm>
            <a:off x="838080" y="409824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71"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2"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3" name="PlaceHolder 4"/>
          <p:cNvSpPr>
            <a:spLocks noGrp="1"/>
          </p:cNvSpPr>
          <p:nvPr>
            <p:ph type="body"/>
          </p:nvPr>
        </p:nvSpPr>
        <p:spPr>
          <a:xfrm>
            <a:off x="83808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4" name="PlaceHolder 5"/>
          <p:cNvSpPr>
            <a:spLocks noGrp="1"/>
          </p:cNvSpPr>
          <p:nvPr>
            <p:ph type="body"/>
          </p:nvPr>
        </p:nvSpPr>
        <p:spPr>
          <a:xfrm>
            <a:off x="622620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76" name="PlaceHolder 2"/>
          <p:cNvSpPr>
            <a:spLocks noGrp="1"/>
          </p:cNvSpPr>
          <p:nvPr>
            <p:ph type="body"/>
          </p:nvPr>
        </p:nvSpPr>
        <p:spPr>
          <a:xfrm>
            <a:off x="83808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7" name="PlaceHolder 3"/>
          <p:cNvSpPr>
            <a:spLocks noGrp="1"/>
          </p:cNvSpPr>
          <p:nvPr>
            <p:ph type="body"/>
          </p:nvPr>
        </p:nvSpPr>
        <p:spPr>
          <a:xfrm>
            <a:off x="439344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8" name="PlaceHolder 4"/>
          <p:cNvSpPr>
            <a:spLocks noGrp="1"/>
          </p:cNvSpPr>
          <p:nvPr>
            <p:ph type="body"/>
          </p:nvPr>
        </p:nvSpPr>
        <p:spPr>
          <a:xfrm>
            <a:off x="7949160" y="182556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79" name="PlaceHolder 5"/>
          <p:cNvSpPr>
            <a:spLocks noGrp="1"/>
          </p:cNvSpPr>
          <p:nvPr>
            <p:ph type="body"/>
          </p:nvPr>
        </p:nvSpPr>
        <p:spPr>
          <a:xfrm>
            <a:off x="83808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80" name="PlaceHolder 6"/>
          <p:cNvSpPr>
            <a:spLocks noGrp="1"/>
          </p:cNvSpPr>
          <p:nvPr>
            <p:ph type="body"/>
          </p:nvPr>
        </p:nvSpPr>
        <p:spPr>
          <a:xfrm>
            <a:off x="439344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81" name="PlaceHolder 7"/>
          <p:cNvSpPr>
            <a:spLocks noGrp="1"/>
          </p:cNvSpPr>
          <p:nvPr>
            <p:ph type="body"/>
          </p:nvPr>
        </p:nvSpPr>
        <p:spPr>
          <a:xfrm>
            <a:off x="7949160" y="4098240"/>
            <a:ext cx="338580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tIns="0" rIns="0" bIns="0" anchor="ctr">
            <a:noAutofit/>
          </a:bodyPr>
          <a:lstStyle/>
          <a:p>
            <a:pPr algn="ctr"/>
            <a:endParaRPr lang="pt-PT"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16" name="PlaceHolder 3"/>
          <p:cNvSpPr>
            <a:spLocks noGrp="1"/>
          </p:cNvSpPr>
          <p:nvPr>
            <p:ph type="body"/>
          </p:nvPr>
        </p:nvSpPr>
        <p:spPr>
          <a:xfrm>
            <a:off x="622620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17" name="PlaceHolder 4"/>
          <p:cNvSpPr>
            <a:spLocks noGrp="1"/>
          </p:cNvSpPr>
          <p:nvPr>
            <p:ph type="body"/>
          </p:nvPr>
        </p:nvSpPr>
        <p:spPr>
          <a:xfrm>
            <a:off x="83808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tIns="0" rIns="0" bIns="0" anchor="ctr">
            <a:noAutofit/>
          </a:bodyPr>
          <a:lstStyle/>
          <a:p>
            <a:endParaRPr lang="pt-BR" sz="1800" b="0" strike="noStrike" spc="-1">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tIns="0" rIns="0" bIns="0">
            <a:normAutofit/>
          </a:bodyPr>
          <a:lstStyle/>
          <a:p>
            <a:endParaRPr lang="pt-BR" sz="2800" b="0" strike="noStrike" spc="-1">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tIns="0" rIns="0" bIns="0">
            <a:normAutofit/>
          </a:bodyPr>
          <a:lstStyle/>
          <a:p>
            <a:endParaRPr lang="pt-BR" sz="28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p:spPr>
        <p:txBody>
          <a:bodyPr anchor="b">
            <a:noAutofit/>
          </a:bodyPr>
          <a:lstStyle/>
          <a:p>
            <a:pPr algn="ctr">
              <a:lnSpc>
                <a:spcPct val="90000"/>
              </a:lnSpc>
            </a:pPr>
            <a:r>
              <a:rPr lang="pt-BR" sz="6000" b="0" strike="noStrike" spc="-1">
                <a:solidFill>
                  <a:srgbClr val="000000"/>
                </a:solidFill>
                <a:latin typeface="Calibri Light"/>
              </a:rPr>
              <a:t>Clique para editar o título Mestre</a:t>
            </a:r>
            <a:endParaRPr lang="pt-BR" sz="6000" b="0" strike="noStrike" spc="-1">
              <a:solidFill>
                <a:srgbClr val="000000"/>
              </a:solidFill>
              <a:latin typeface="Calibri"/>
            </a:endParaRPr>
          </a:p>
        </p:txBody>
      </p:sp>
      <p:sp>
        <p:nvSpPr>
          <p:cNvPr id="6" name="PlaceHolder 2"/>
          <p:cNvSpPr>
            <a:spLocks noGrp="1"/>
          </p:cNvSpPr>
          <p:nvPr>
            <p:ph type="dt"/>
          </p:nvPr>
        </p:nvSpPr>
        <p:spPr>
          <a:xfrm>
            <a:off x="838080" y="6356520"/>
            <a:ext cx="2742840" cy="364680"/>
          </a:xfrm>
          <a:prstGeom prst="rect">
            <a:avLst/>
          </a:prstGeom>
        </p:spPr>
        <p:txBody>
          <a:bodyPr anchor="ctr">
            <a:noAutofit/>
          </a:bodyPr>
          <a:lstStyle/>
          <a:p>
            <a:pPr>
              <a:lnSpc>
                <a:spcPct val="100000"/>
              </a:lnSpc>
            </a:pPr>
            <a:fld id="{590945C8-7DEF-4948-8DB8-32BD835A0E76}" type="datetime">
              <a:rPr lang="pt-BR" sz="1200" b="0" strike="noStrike" spc="-1">
                <a:solidFill>
                  <a:srgbClr val="8B8B8B"/>
                </a:solidFill>
                <a:latin typeface="Calibri"/>
              </a:rPr>
              <a:t>03/04/2021</a:t>
            </a:fld>
            <a:endParaRPr lang="pt-PT" sz="1200" b="0" strike="noStrike" spc="-1">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noAutofit/>
          </a:bodyPr>
          <a:lstStyle/>
          <a:p>
            <a:endParaRPr lang="pt-PT" sz="2400" b="0" strike="noStrike" spc="-1">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AE30FFCB-E7CC-4A33-AB7C-53E205C03F5F}" type="slidenum">
              <a:rPr lang="pt-BR" sz="1200" b="0" strike="noStrike" spc="-1">
                <a:solidFill>
                  <a:srgbClr val="8B8B8B"/>
                </a:solidFill>
                <a:latin typeface="Calibri"/>
              </a:rPr>
              <a:t>‹#›</a:t>
            </a:fld>
            <a:endParaRPr lang="pt-PT"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pt-BR" sz="2800" b="0" strike="noStrike" spc="-1">
                <a:solidFill>
                  <a:srgbClr val="000000"/>
                </a:solidFill>
                <a:latin typeface="Calibri"/>
              </a:rPr>
              <a:t>Click to edit the outline text format</a:t>
            </a:r>
          </a:p>
          <a:p>
            <a:pPr marL="864000" lvl="1" indent="-324000">
              <a:spcBef>
                <a:spcPts val="1134"/>
              </a:spcBef>
              <a:buClr>
                <a:srgbClr val="000000"/>
              </a:buClr>
              <a:buSzPct val="75000"/>
              <a:buFont typeface="Symbol" charset="2"/>
              <a:buChar char=""/>
            </a:pPr>
            <a:r>
              <a:rPr lang="pt-BR" sz="2000" b="0" strike="noStrike" spc="-1">
                <a:solidFill>
                  <a:srgbClr val="000000"/>
                </a:solidFill>
                <a:latin typeface="Calibri"/>
              </a:rPr>
              <a:t>Second Outline Level</a:t>
            </a:r>
          </a:p>
          <a:p>
            <a:pPr marL="1296000" lvl="2" indent="-288000">
              <a:spcBef>
                <a:spcPts val="850"/>
              </a:spcBef>
              <a:buClr>
                <a:srgbClr val="000000"/>
              </a:buClr>
              <a:buSzPct val="45000"/>
              <a:buFont typeface="Wingdings" charset="2"/>
              <a:buChar char=""/>
            </a:pPr>
            <a:r>
              <a:rPr lang="pt-BR" sz="1800" b="0" strike="noStrike" spc="-1">
                <a:solidFill>
                  <a:srgbClr val="000000"/>
                </a:solidFill>
                <a:latin typeface="Calibri"/>
              </a:rPr>
              <a:t>Third Outline Level</a:t>
            </a:r>
          </a:p>
          <a:p>
            <a:pPr marL="1728000" lvl="3" indent="-216000">
              <a:spcBef>
                <a:spcPts val="567"/>
              </a:spcBef>
              <a:buClr>
                <a:srgbClr val="000000"/>
              </a:buClr>
              <a:buSzPct val="75000"/>
              <a:buFont typeface="Symbol" charset="2"/>
              <a:buChar char=""/>
            </a:pPr>
            <a:r>
              <a:rPr lang="pt-BR" sz="1800" b="0" strike="noStrike" spc="-1">
                <a:solidFill>
                  <a:srgbClr val="000000"/>
                </a:solidFill>
                <a:latin typeface="Calibri"/>
              </a:rPr>
              <a:t>Fourth Outline Level</a:t>
            </a:r>
          </a:p>
          <a:p>
            <a:pPr marL="2160000" lvl="4" indent="-216000">
              <a:spcBef>
                <a:spcPts val="283"/>
              </a:spcBef>
              <a:buClr>
                <a:srgbClr val="000000"/>
              </a:buClr>
              <a:buSzPct val="45000"/>
              <a:buFont typeface="Wingdings" charset="2"/>
              <a:buChar char=""/>
            </a:pPr>
            <a:r>
              <a:rPr lang="pt-BR" sz="2000" b="0" strike="noStrike" spc="-1">
                <a:solidFill>
                  <a:srgbClr val="000000"/>
                </a:solidFill>
                <a:latin typeface="Calibri"/>
              </a:rPr>
              <a:t>Fifth Outline Level</a:t>
            </a:r>
          </a:p>
          <a:p>
            <a:pPr marL="2592000" lvl="5" indent="-216000">
              <a:spcBef>
                <a:spcPts val="283"/>
              </a:spcBef>
              <a:buClr>
                <a:srgbClr val="000000"/>
              </a:buClr>
              <a:buSzPct val="45000"/>
              <a:buFont typeface="Wingdings" charset="2"/>
              <a:buChar char=""/>
            </a:pPr>
            <a:r>
              <a:rPr lang="pt-BR" sz="2000" b="0" strike="noStrike" spc="-1">
                <a:solidFill>
                  <a:srgbClr val="000000"/>
                </a:solidFill>
                <a:latin typeface="Calibri"/>
              </a:rPr>
              <a:t>Sixth Outline Level</a:t>
            </a:r>
          </a:p>
          <a:p>
            <a:pPr marL="3024000" lvl="6" indent="-216000">
              <a:spcBef>
                <a:spcPts val="283"/>
              </a:spcBef>
              <a:buClr>
                <a:srgbClr val="000000"/>
              </a:buClr>
              <a:buSzPct val="45000"/>
              <a:buFont typeface="Wingdings" charset="2"/>
              <a:buChar char=""/>
            </a:pPr>
            <a:r>
              <a:rPr lang="pt-BR"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p:spPr>
        <p:txBody>
          <a:bodyPr anchor="ctr">
            <a:noAutofit/>
          </a:bodyPr>
          <a:lstStyle/>
          <a:p>
            <a:pPr>
              <a:lnSpc>
                <a:spcPct val="90000"/>
              </a:lnSpc>
            </a:pPr>
            <a:r>
              <a:rPr lang="pt-BR" sz="4400" b="0" strike="noStrike" spc="-1">
                <a:solidFill>
                  <a:srgbClr val="000000"/>
                </a:solidFill>
                <a:latin typeface="Calibri Light"/>
              </a:rPr>
              <a:t>Clique para editar o título Mestre</a:t>
            </a:r>
            <a:endParaRPr lang="pt-BR"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p:spPr>
        <p:txBody>
          <a:bodyPr>
            <a:noAutofit/>
          </a:bodyPr>
          <a:lstStyle/>
          <a:p>
            <a:pPr marL="228600" indent="-228240">
              <a:lnSpc>
                <a:spcPct val="90000"/>
              </a:lnSpc>
              <a:spcBef>
                <a:spcPts val="1001"/>
              </a:spcBef>
              <a:buClr>
                <a:srgbClr val="000000"/>
              </a:buClr>
              <a:buFont typeface="Arial"/>
              <a:buChar char="•"/>
            </a:pPr>
            <a:r>
              <a:rPr lang="pt-BR" sz="2800" b="0" strike="noStrike" spc="-1">
                <a:solidFill>
                  <a:srgbClr val="000000"/>
                </a:solidFill>
                <a:latin typeface="Calibri"/>
              </a:rPr>
              <a:t>Clique para editar os estilos de texto Mestres</a:t>
            </a:r>
          </a:p>
          <a:p>
            <a:pPr marL="685800" lvl="1" indent="-228240">
              <a:lnSpc>
                <a:spcPct val="90000"/>
              </a:lnSpc>
              <a:spcBef>
                <a:spcPts val="499"/>
              </a:spcBef>
              <a:buClr>
                <a:srgbClr val="000000"/>
              </a:buClr>
              <a:buFont typeface="Arial"/>
              <a:buChar char="•"/>
            </a:pPr>
            <a:r>
              <a:rPr lang="pt-BR" sz="2400" b="0" strike="noStrike" spc="-1">
                <a:solidFill>
                  <a:srgbClr val="000000"/>
                </a:solidFill>
                <a:latin typeface="Calibri"/>
              </a:rPr>
              <a:t>Segundo nível</a:t>
            </a:r>
          </a:p>
          <a:p>
            <a:pPr marL="1143000" lvl="2" indent="-228240">
              <a:lnSpc>
                <a:spcPct val="90000"/>
              </a:lnSpc>
              <a:spcBef>
                <a:spcPts val="499"/>
              </a:spcBef>
              <a:buClr>
                <a:srgbClr val="000000"/>
              </a:buClr>
              <a:buFont typeface="Arial"/>
              <a:buChar char="•"/>
            </a:pPr>
            <a:r>
              <a:rPr lang="pt-BR" sz="2000" b="0" strike="noStrike" spc="-1">
                <a:solidFill>
                  <a:srgbClr val="000000"/>
                </a:solidFill>
                <a:latin typeface="Calibri"/>
              </a:rPr>
              <a:t>Terceiro nível</a:t>
            </a:r>
          </a:p>
          <a:p>
            <a:pPr marL="1600200" lvl="3" indent="-228240">
              <a:lnSpc>
                <a:spcPct val="90000"/>
              </a:lnSpc>
              <a:spcBef>
                <a:spcPts val="499"/>
              </a:spcBef>
              <a:buClr>
                <a:srgbClr val="000000"/>
              </a:buClr>
              <a:buFont typeface="Arial"/>
              <a:buChar char="•"/>
            </a:pPr>
            <a:r>
              <a:rPr lang="pt-BR" sz="1800" b="0" strike="noStrike" spc="-1">
                <a:solidFill>
                  <a:srgbClr val="000000"/>
                </a:solidFill>
                <a:latin typeface="Calibri"/>
              </a:rPr>
              <a:t>Quarto nível</a:t>
            </a:r>
          </a:p>
          <a:p>
            <a:pPr marL="2057400" lvl="4" indent="-228240">
              <a:lnSpc>
                <a:spcPct val="90000"/>
              </a:lnSpc>
              <a:spcBef>
                <a:spcPts val="499"/>
              </a:spcBef>
              <a:buClr>
                <a:srgbClr val="000000"/>
              </a:buClr>
              <a:buFont typeface="Arial"/>
              <a:buChar char="•"/>
            </a:pPr>
            <a:r>
              <a:rPr lang="pt-BR" sz="1800" b="0" strike="noStrike" spc="-1">
                <a:solidFill>
                  <a:srgbClr val="000000"/>
                </a:solidFill>
                <a:latin typeface="Calibri"/>
              </a:rPr>
              <a:t>Quinto nível</a:t>
            </a:r>
          </a:p>
        </p:txBody>
      </p:sp>
      <p:sp>
        <p:nvSpPr>
          <p:cNvPr id="43" name="PlaceHolder 3"/>
          <p:cNvSpPr>
            <a:spLocks noGrp="1"/>
          </p:cNvSpPr>
          <p:nvPr>
            <p:ph type="dt"/>
          </p:nvPr>
        </p:nvSpPr>
        <p:spPr>
          <a:xfrm>
            <a:off x="838080" y="6356520"/>
            <a:ext cx="2742840" cy="364680"/>
          </a:xfrm>
          <a:prstGeom prst="rect">
            <a:avLst/>
          </a:prstGeom>
        </p:spPr>
        <p:txBody>
          <a:bodyPr anchor="ctr">
            <a:noAutofit/>
          </a:bodyPr>
          <a:lstStyle/>
          <a:p>
            <a:pPr>
              <a:lnSpc>
                <a:spcPct val="100000"/>
              </a:lnSpc>
            </a:pPr>
            <a:fld id="{077CC5C7-4016-4BBD-AC00-7BF021541FCA}" type="datetime">
              <a:rPr lang="pt-BR" sz="1200" b="0" strike="noStrike" spc="-1">
                <a:solidFill>
                  <a:srgbClr val="8B8B8B"/>
                </a:solidFill>
                <a:latin typeface="Calibri"/>
              </a:rPr>
              <a:t>03/04/2021</a:t>
            </a:fld>
            <a:endParaRPr lang="pt-PT" sz="1200" b="0" strike="noStrike" spc="-1">
              <a:latin typeface="Times New Roman"/>
            </a:endParaRPr>
          </a:p>
        </p:txBody>
      </p:sp>
      <p:sp>
        <p:nvSpPr>
          <p:cNvPr id="44" name="PlaceHolder 4"/>
          <p:cNvSpPr>
            <a:spLocks noGrp="1"/>
          </p:cNvSpPr>
          <p:nvPr>
            <p:ph type="ftr"/>
          </p:nvPr>
        </p:nvSpPr>
        <p:spPr>
          <a:xfrm>
            <a:off x="4038480" y="6356520"/>
            <a:ext cx="4114440" cy="364680"/>
          </a:xfrm>
          <a:prstGeom prst="rect">
            <a:avLst/>
          </a:prstGeom>
        </p:spPr>
        <p:txBody>
          <a:bodyPr anchor="ctr">
            <a:noAutofit/>
          </a:bodyPr>
          <a:lstStyle/>
          <a:p>
            <a:endParaRPr lang="pt-PT" sz="2400" b="0" strike="noStrike" spc="-1">
              <a:latin typeface="Times New Roman"/>
            </a:endParaRPr>
          </a:p>
        </p:txBody>
      </p:sp>
      <p:sp>
        <p:nvSpPr>
          <p:cNvPr id="45" name="PlaceHolder 5"/>
          <p:cNvSpPr>
            <a:spLocks noGrp="1"/>
          </p:cNvSpPr>
          <p:nvPr>
            <p:ph type="sldNum"/>
          </p:nvPr>
        </p:nvSpPr>
        <p:spPr>
          <a:xfrm>
            <a:off x="8610480" y="6356520"/>
            <a:ext cx="2742840" cy="364680"/>
          </a:xfrm>
          <a:prstGeom prst="rect">
            <a:avLst/>
          </a:prstGeom>
        </p:spPr>
        <p:txBody>
          <a:bodyPr anchor="ctr">
            <a:noAutofit/>
          </a:bodyPr>
          <a:lstStyle/>
          <a:p>
            <a:pPr algn="r">
              <a:lnSpc>
                <a:spcPct val="100000"/>
              </a:lnSpc>
            </a:pPr>
            <a:fld id="{BE455F3B-17B5-4345-81C3-BC44421179C6}" type="slidenum">
              <a:rPr lang="pt-BR" sz="1200" b="0" strike="noStrike" spc="-1">
                <a:solidFill>
                  <a:srgbClr val="8B8B8B"/>
                </a:solidFill>
                <a:latin typeface="Calibri"/>
              </a:rPr>
              <a:t>‹#›</a:t>
            </a:fld>
            <a:endParaRPr lang="pt-PT"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 name="Picture 3"/>
          <p:cNvPicPr/>
          <p:nvPr/>
        </p:nvPicPr>
        <p:blipFill>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3" r="-2" b="13794"/>
          <a:stretch/>
        </p:blipFill>
        <p:spPr>
          <a:xfrm>
            <a:off x="14760" y="55440"/>
            <a:ext cx="12188520" cy="6856200"/>
          </a:xfrm>
          <a:prstGeom prst="rect">
            <a:avLst/>
          </a:prstGeom>
          <a:ln>
            <a:noFill/>
          </a:ln>
          <a:effectLst>
            <a:outerShdw blurRad="50800" dist="50760" dir="5400000" algn="ctr" rotWithShape="0">
              <a:srgbClr val="000000"/>
            </a:outerShdw>
          </a:effectLst>
        </p:spPr>
      </p:pic>
      <p:sp>
        <p:nvSpPr>
          <p:cNvPr id="83" name="TextShape 1"/>
          <p:cNvSpPr txBox="1"/>
          <p:nvPr/>
        </p:nvSpPr>
        <p:spPr>
          <a:xfrm>
            <a:off x="883080" y="867600"/>
            <a:ext cx="10189800" cy="1920240"/>
          </a:xfrm>
          <a:prstGeom prst="rect">
            <a:avLst/>
          </a:prstGeom>
          <a:noFill/>
          <a:ln>
            <a:noFill/>
          </a:ln>
        </p:spPr>
        <p:txBody>
          <a:bodyPr anchor="b">
            <a:normAutofit/>
          </a:bodyPr>
          <a:lstStyle/>
          <a:p>
            <a:pPr algn="ctr">
              <a:lnSpc>
                <a:spcPct val="90000"/>
              </a:lnSpc>
            </a:pPr>
            <a:r>
              <a:rPr lang="pt-PT" sz="6600" b="0" strike="noStrike" spc="-1">
                <a:solidFill>
                  <a:srgbClr val="FFFFFF"/>
                </a:solidFill>
                <a:latin typeface="Calibri Light"/>
              </a:rPr>
              <a:t>Artificial Intelligence</a:t>
            </a:r>
            <a:br/>
            <a:r>
              <a:rPr lang="en-GB" sz="5200" b="0" strike="noStrike" spc="-1">
                <a:solidFill>
                  <a:srgbClr val="FFFFFF"/>
                </a:solidFill>
                <a:latin typeface="Calibri Light"/>
              </a:rPr>
              <a:t>Assignment</a:t>
            </a:r>
            <a:r>
              <a:rPr lang="pt-PT" sz="5200" b="0" strike="noStrike" spc="-1">
                <a:solidFill>
                  <a:srgbClr val="FFFFFF"/>
                </a:solidFill>
                <a:latin typeface="Calibri Light"/>
              </a:rPr>
              <a:t> 1 – Final Delivery</a:t>
            </a:r>
            <a:endParaRPr lang="pt-BR" sz="5200" b="0" strike="noStrike" spc="-1">
              <a:solidFill>
                <a:srgbClr val="000000"/>
              </a:solidFill>
              <a:latin typeface="Calibri"/>
            </a:endParaRPr>
          </a:p>
        </p:txBody>
      </p:sp>
      <p:sp>
        <p:nvSpPr>
          <p:cNvPr id="84" name="TextShape 2"/>
          <p:cNvSpPr txBox="1"/>
          <p:nvPr/>
        </p:nvSpPr>
        <p:spPr>
          <a:xfrm>
            <a:off x="1292040" y="3483720"/>
            <a:ext cx="9780840" cy="2056320"/>
          </a:xfrm>
          <a:prstGeom prst="rect">
            <a:avLst/>
          </a:prstGeom>
          <a:noFill/>
          <a:ln>
            <a:noFill/>
          </a:ln>
        </p:spPr>
        <p:txBody>
          <a:bodyPr>
            <a:normAutofit/>
          </a:bodyPr>
          <a:lstStyle/>
          <a:p>
            <a:pPr algn="ctr">
              <a:lnSpc>
                <a:spcPct val="90000"/>
              </a:lnSpc>
              <a:spcBef>
                <a:spcPts val="1001"/>
              </a:spcBef>
              <a:tabLst>
                <a:tab pos="0" algn="l"/>
              </a:tabLst>
            </a:pPr>
            <a:r>
              <a:rPr lang="en-GB" sz="2200" b="0" strike="noStrike" spc="-1">
                <a:solidFill>
                  <a:srgbClr val="FFFFFF"/>
                </a:solidFill>
                <a:latin typeface="Calibri"/>
              </a:rPr>
              <a:t>Group 07</a:t>
            </a:r>
            <a:endParaRPr lang="pt-PT" sz="2200" b="0" strike="noStrike" spc="-1">
              <a:latin typeface="Arial"/>
            </a:endParaRPr>
          </a:p>
          <a:p>
            <a:pPr algn="ctr">
              <a:lnSpc>
                <a:spcPct val="90000"/>
              </a:lnSpc>
              <a:spcBef>
                <a:spcPts val="1001"/>
              </a:spcBef>
              <a:tabLst>
                <a:tab pos="0" algn="l"/>
              </a:tabLst>
            </a:pPr>
            <a:r>
              <a:rPr lang="en-GB" sz="2200" b="0" strike="noStrike" spc="-1">
                <a:solidFill>
                  <a:srgbClr val="FFFFFF"/>
                </a:solidFill>
                <a:latin typeface="Calibri"/>
              </a:rPr>
              <a:t>Carolina Rosemback Guilhermino, up201800171</a:t>
            </a:r>
            <a:endParaRPr lang="pt-PT" sz="2200" b="0" strike="noStrike" spc="-1">
              <a:latin typeface="Arial"/>
            </a:endParaRPr>
          </a:p>
          <a:p>
            <a:pPr algn="ctr">
              <a:lnSpc>
                <a:spcPct val="90000"/>
              </a:lnSpc>
              <a:spcBef>
                <a:spcPts val="1001"/>
              </a:spcBef>
              <a:tabLst>
                <a:tab pos="0" algn="l"/>
              </a:tabLst>
            </a:pPr>
            <a:r>
              <a:rPr lang="en-GB" sz="2200" b="0" strike="noStrike" spc="-1">
                <a:solidFill>
                  <a:srgbClr val="FFFFFF"/>
                </a:solidFill>
                <a:latin typeface="Calibri"/>
              </a:rPr>
              <a:t>José Eduardo Henriques, up201806372</a:t>
            </a:r>
            <a:endParaRPr lang="pt-PT" sz="2200" b="0" strike="noStrike" spc="-1">
              <a:latin typeface="Arial"/>
            </a:endParaRPr>
          </a:p>
          <a:p>
            <a:pPr algn="ctr">
              <a:lnSpc>
                <a:spcPct val="90000"/>
              </a:lnSpc>
              <a:spcBef>
                <a:spcPts val="1001"/>
              </a:spcBef>
              <a:tabLst>
                <a:tab pos="0" algn="l"/>
              </a:tabLst>
            </a:pPr>
            <a:r>
              <a:rPr lang="en-GB" sz="2200" b="0" strike="noStrike" spc="-1">
                <a:solidFill>
                  <a:srgbClr val="FFFFFF"/>
                </a:solidFill>
                <a:latin typeface="Calibri"/>
              </a:rPr>
              <a:t>Miguel Carreira Neves, up201608657</a:t>
            </a:r>
            <a:endParaRPr lang="pt-PT" sz="22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0" presetClass="entr" fill="hold" nodeType="withEffect">
                                  <p:stCondLst>
                                    <p:cond delay="1000"/>
                                  </p:stCondLst>
                                  <p:iterate>
                                    <p:tmAbs val="100"/>
                                  </p:iterate>
                                  <p:childTnLst>
                                    <p:set>
                                      <p:cBhvr>
                                        <p:cTn id="6" dur="1" fill="hold">
                                          <p:stCondLst>
                                            <p:cond delay="0"/>
                                          </p:stCondLst>
                                        </p:cTn>
                                        <p:tgtEl>
                                          <p:spTgt spid="83"/>
                                        </p:tgtEl>
                                        <p:attrNameLst>
                                          <p:attrName>style.visibility</p:attrName>
                                        </p:attrNameLst>
                                      </p:cBhvr>
                                      <p:to>
                                        <p:strVal val="visible"/>
                                      </p:to>
                                    </p:set>
                                    <p:animEffect transition="in" filter="fade">
                                      <p:cBhvr additive="repl">
                                        <p:cTn id="7" dur="700"/>
                                        <p:tgtEl>
                                          <p:spTgt spid="83"/>
                                        </p:tgtEl>
                                      </p:cBhvr>
                                    </p:animEffect>
                                  </p:childTnLst>
                                </p:cTn>
                              </p:par>
                              <p:par>
                                <p:cTn id="8" presetID="10" presetClass="entr" fill="hold" nodeType="withEffect">
                                  <p:stCondLst>
                                    <p:cond delay="0"/>
                                  </p:stCondLst>
                                  <p:iterate>
                                    <p:tmAbs val="100"/>
                                  </p:iterate>
                                  <p:childTnLst>
                                    <p:set>
                                      <p:cBhvr>
                                        <p:cTn id="9" dur="1" fill="hold">
                                          <p:stCondLst>
                                            <p:cond delay="0"/>
                                          </p:stCondLst>
                                        </p:cTn>
                                        <p:tgtEl>
                                          <p:spTgt spid="82"/>
                                        </p:tgtEl>
                                        <p:attrNameLst>
                                          <p:attrName>style.visibility</p:attrName>
                                        </p:attrNameLst>
                                      </p:cBhvr>
                                      <p:to>
                                        <p:strVal val="visible"/>
                                      </p:to>
                                    </p:set>
                                    <p:animEffect transition="in" filter="fade">
                                      <p:cBhvr additive="repl">
                                        <p:cTn id="10" dur="7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33" name="Picture 38_0"/>
          <p:cNvPicPr/>
          <p:nvPr/>
        </p:nvPicPr>
        <p:blipFill>
          <a:blip r:embed="rId2"/>
          <a:stretch/>
        </p:blipFill>
        <p:spPr>
          <a:xfrm>
            <a:off x="0" y="0"/>
            <a:ext cx="12191760" cy="6857640"/>
          </a:xfrm>
          <a:prstGeom prst="rect">
            <a:avLst/>
          </a:prstGeom>
          <a:ln>
            <a:noFill/>
          </a:ln>
        </p:spPr>
      </p:pic>
      <p:sp>
        <p:nvSpPr>
          <p:cNvPr id="134" name="TextShape 2"/>
          <p:cNvSpPr txBox="1"/>
          <p:nvPr/>
        </p:nvSpPr>
        <p:spPr>
          <a:xfrm>
            <a:off x="1179720" y="822960"/>
            <a:ext cx="9829440" cy="1325520"/>
          </a:xfrm>
          <a:prstGeom prst="rect">
            <a:avLst/>
          </a:prstGeom>
          <a:noFill/>
          <a:ln>
            <a:noFill/>
          </a:ln>
        </p:spPr>
        <p:txBody>
          <a:bodyPr anchor="ctr">
            <a:normAutofit/>
          </a:bodyPr>
          <a:lstStyle/>
          <a:p>
            <a:pPr algn="ctr">
              <a:lnSpc>
                <a:spcPct val="90000"/>
              </a:lnSpc>
            </a:pPr>
            <a:r>
              <a:rPr lang="en-GB" sz="4000" b="1" strike="noStrike" spc="-1">
                <a:solidFill>
                  <a:srgbClr val="FFFFFF"/>
                </a:solidFill>
                <a:latin typeface="Calibri Light"/>
              </a:rPr>
              <a:t>Implemented Work</a:t>
            </a:r>
            <a:endParaRPr lang="pt-BR" sz="4000" b="0" strike="noStrike" spc="-1">
              <a:solidFill>
                <a:srgbClr val="000000"/>
              </a:solidFill>
              <a:latin typeface="Calibri"/>
            </a:endParaRPr>
          </a:p>
        </p:txBody>
      </p:sp>
      <p:sp>
        <p:nvSpPr>
          <p:cNvPr id="135" name="TextShape 3"/>
          <p:cNvSpPr txBox="1"/>
          <p:nvPr/>
        </p:nvSpPr>
        <p:spPr>
          <a:xfrm>
            <a:off x="804600" y="2827440"/>
            <a:ext cx="10787400" cy="2788560"/>
          </a:xfrm>
          <a:prstGeom prst="rect">
            <a:avLst/>
          </a:prstGeom>
          <a:noFill/>
          <a:ln>
            <a:noFill/>
          </a:ln>
        </p:spPr>
        <p:txBody>
          <a:bodyPr anchor="ctr">
            <a:normAutofit fontScale="85500"/>
          </a:bodyPr>
          <a:lstStyle/>
          <a:p>
            <a:pPr>
              <a:lnSpc>
                <a:spcPct val="90000"/>
              </a:lnSpc>
              <a:spcBef>
                <a:spcPts val="1001"/>
              </a:spcBef>
              <a:tabLst>
                <a:tab pos="0" algn="l"/>
              </a:tabLst>
            </a:pPr>
            <a:r>
              <a:rPr lang="en-GB" sz="1900" b="0" strike="noStrike" spc="-1" dirty="0">
                <a:solidFill>
                  <a:srgbClr val="000000"/>
                </a:solidFill>
                <a:latin typeface="Calibri"/>
              </a:rPr>
              <a:t>We implemented 5 different difficulties ranging from 0-4, as shown in Figure 4. Difficulties 0-4 use all the same evaluation function called </a:t>
            </a:r>
            <a:r>
              <a:rPr lang="en-GB" sz="1900" b="0" strike="noStrike" spc="-1" dirty="0" err="1">
                <a:solidFill>
                  <a:srgbClr val="000000"/>
                </a:solidFill>
                <a:latin typeface="Calibri"/>
              </a:rPr>
              <a:t>calcPoints</a:t>
            </a:r>
            <a:r>
              <a:rPr lang="en-GB" sz="1900" b="0" strike="noStrike" spc="-1" dirty="0">
                <a:solidFill>
                  <a:srgbClr val="000000"/>
                </a:solidFill>
                <a:latin typeface="Calibri"/>
              </a:rPr>
              <a:t> (discussed in the next slide) and all use minimax with alpha-beta cuts.</a:t>
            </a:r>
            <a:endParaRPr lang="pt-BR" sz="19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900" b="0" strike="noStrike" spc="-1" dirty="0">
                <a:solidFill>
                  <a:srgbClr val="000000"/>
                </a:solidFill>
                <a:latin typeface="Calibri"/>
              </a:rPr>
              <a:t>Difficulty 0 acts randomly: moves are played almost instantly, game is over in ~7 seconds</a:t>
            </a:r>
            <a:endParaRPr lang="pt-BR" sz="19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900" b="0" strike="noStrike" spc="-1" dirty="0">
                <a:solidFill>
                  <a:srgbClr val="000000"/>
                </a:solidFill>
                <a:latin typeface="Calibri"/>
              </a:rPr>
              <a:t>Difficulty 1 uses depth = 1: moves are played almost instantly, game is over in ~10 seconds</a:t>
            </a:r>
            <a:endParaRPr lang="pt-BR" sz="19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900" b="0" strike="noStrike" spc="-1" dirty="0">
                <a:solidFill>
                  <a:srgbClr val="000000"/>
                </a:solidFill>
                <a:latin typeface="Calibri"/>
              </a:rPr>
              <a:t>Difficulty 2 uses depth = 2: moves are played almost instantly, game is over in ~15 seconds</a:t>
            </a:r>
            <a:endParaRPr lang="pt-BR" sz="19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900" b="0" strike="noStrike" spc="-1" dirty="0">
                <a:solidFill>
                  <a:srgbClr val="000000"/>
                </a:solidFill>
                <a:latin typeface="Calibri"/>
              </a:rPr>
              <a:t>Difficulty 3 uses depth = 3: first moves takes ~80 seconds; following moves take ~20 seconds; final moves take ~5 seconds </a:t>
            </a:r>
            <a:endParaRPr lang="pt-BR" sz="19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900" b="0" strike="noStrike" spc="-1" dirty="0">
                <a:solidFill>
                  <a:srgbClr val="000000"/>
                </a:solidFill>
                <a:latin typeface="Calibri"/>
              </a:rPr>
              <a:t>Difficulty 4 uses depth = 2 for the first 5 moves it makes and then changes to depth = 3, this is in order to make it faster since the first moves are not so important and yet they are the ones who take the longest due to their being so many options: moves take ~20 seconds; final moves take ~5 seconds</a:t>
            </a:r>
            <a:endParaRPr lang="pt-BR" sz="1900" b="0" strike="noStrike" spc="-1" dirty="0">
              <a:solidFill>
                <a:srgbClr val="000000"/>
              </a:solidFill>
              <a:latin typeface="Calibri"/>
            </a:endParaRPr>
          </a:p>
        </p:txBody>
      </p:sp>
      <p:sp>
        <p:nvSpPr>
          <p:cNvPr id="136" name="CustomShape 4"/>
          <p:cNvSpPr/>
          <p:nvPr/>
        </p:nvSpPr>
        <p:spPr>
          <a:xfrm>
            <a:off x="4680000" y="6480000"/>
            <a:ext cx="212868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pt-BR" sz="1200" b="0" strike="noStrike" spc="-1">
                <a:solidFill>
                  <a:srgbClr val="000000"/>
                </a:solidFill>
                <a:latin typeface="Calibri"/>
              </a:rPr>
              <a:t>Figure 4 – CPU Difficulties</a:t>
            </a:r>
            <a:endParaRPr lang="pt-PT" sz="1200" b="0" strike="noStrike" spc="-1">
              <a:latin typeface="Arial"/>
            </a:endParaRPr>
          </a:p>
        </p:txBody>
      </p:sp>
      <p:pic>
        <p:nvPicPr>
          <p:cNvPr id="137" name="Picture 136"/>
          <p:cNvPicPr/>
          <p:nvPr/>
        </p:nvPicPr>
        <p:blipFill>
          <a:blip r:embed="rId3"/>
          <a:stretch/>
        </p:blipFill>
        <p:spPr>
          <a:xfrm>
            <a:off x="2455920" y="5688000"/>
            <a:ext cx="7048080" cy="62820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8"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39" name="Picture 38_1"/>
          <p:cNvPicPr/>
          <p:nvPr/>
        </p:nvPicPr>
        <p:blipFill>
          <a:blip r:embed="rId2"/>
          <a:stretch/>
        </p:blipFill>
        <p:spPr>
          <a:xfrm>
            <a:off x="0" y="0"/>
            <a:ext cx="12191760" cy="6857640"/>
          </a:xfrm>
          <a:prstGeom prst="rect">
            <a:avLst/>
          </a:prstGeom>
          <a:ln>
            <a:noFill/>
          </a:ln>
        </p:spPr>
      </p:pic>
      <p:sp>
        <p:nvSpPr>
          <p:cNvPr id="140" name="TextShape 2"/>
          <p:cNvSpPr txBox="1"/>
          <p:nvPr/>
        </p:nvSpPr>
        <p:spPr>
          <a:xfrm>
            <a:off x="1179720" y="822960"/>
            <a:ext cx="9829440" cy="1325520"/>
          </a:xfrm>
          <a:prstGeom prst="rect">
            <a:avLst/>
          </a:prstGeom>
          <a:noFill/>
          <a:ln>
            <a:noFill/>
          </a:ln>
        </p:spPr>
        <p:txBody>
          <a:bodyPr anchor="ctr">
            <a:normAutofit/>
          </a:bodyPr>
          <a:lstStyle/>
          <a:p>
            <a:pPr algn="ctr">
              <a:lnSpc>
                <a:spcPct val="90000"/>
              </a:lnSpc>
            </a:pPr>
            <a:r>
              <a:rPr lang="en-GB" sz="4000" b="1" strike="noStrike" spc="-1">
                <a:solidFill>
                  <a:srgbClr val="FFFFFF"/>
                </a:solidFill>
                <a:latin typeface="Calibri Light"/>
              </a:rPr>
              <a:t>Implemented Work</a:t>
            </a:r>
            <a:endParaRPr lang="pt-BR" sz="4000" b="0" strike="noStrike" spc="-1">
              <a:solidFill>
                <a:srgbClr val="000000"/>
              </a:solidFill>
              <a:latin typeface="Calibri"/>
            </a:endParaRPr>
          </a:p>
        </p:txBody>
      </p:sp>
      <p:sp>
        <p:nvSpPr>
          <p:cNvPr id="141" name="TextShape 3"/>
          <p:cNvSpPr txBox="1"/>
          <p:nvPr/>
        </p:nvSpPr>
        <p:spPr>
          <a:xfrm>
            <a:off x="804600" y="2827440"/>
            <a:ext cx="10571400" cy="3508560"/>
          </a:xfrm>
          <a:prstGeom prst="rect">
            <a:avLst/>
          </a:prstGeom>
          <a:noFill/>
          <a:ln>
            <a:noFill/>
          </a:ln>
        </p:spPr>
        <p:txBody>
          <a:bodyPr anchor="ctr">
            <a:normAutofit fontScale="99000"/>
          </a:bodyPr>
          <a:lstStyle/>
          <a:p>
            <a:pPr algn="just">
              <a:lnSpc>
                <a:spcPct val="90000"/>
              </a:lnSpc>
              <a:spcBef>
                <a:spcPts val="1001"/>
              </a:spcBef>
              <a:tabLst>
                <a:tab pos="0" algn="l"/>
              </a:tabLst>
            </a:pPr>
            <a:r>
              <a:rPr lang="en-GB" b="0" strike="noStrike" spc="-1" dirty="0">
                <a:solidFill>
                  <a:srgbClr val="000000"/>
                </a:solidFill>
                <a:latin typeface="Calibri"/>
              </a:rPr>
              <a:t>Our evaluation function is called </a:t>
            </a:r>
            <a:r>
              <a:rPr lang="en-GB" b="0" strike="noStrike" spc="-1" dirty="0" err="1">
                <a:solidFill>
                  <a:srgbClr val="000000"/>
                </a:solidFill>
                <a:latin typeface="Calibri"/>
              </a:rPr>
              <a:t>calcPoints</a:t>
            </a:r>
            <a:r>
              <a:rPr lang="en-GB" b="0" strike="noStrike" spc="-1" dirty="0">
                <a:solidFill>
                  <a:srgbClr val="000000"/>
                </a:solidFill>
                <a:latin typeface="Calibri"/>
              </a:rPr>
              <a:t> and takes into account the number of pieces on each board and adds or </a:t>
            </a:r>
            <a:r>
              <a:rPr lang="en-GB" b="0" strike="noStrike" spc="-1" dirty="0" err="1">
                <a:solidFill>
                  <a:srgbClr val="000000"/>
                </a:solidFill>
                <a:latin typeface="Calibri"/>
              </a:rPr>
              <a:t>substracts</a:t>
            </a:r>
            <a:r>
              <a:rPr lang="en-GB" b="0" strike="noStrike" spc="-1" dirty="0">
                <a:solidFill>
                  <a:srgbClr val="000000"/>
                </a:solidFill>
                <a:latin typeface="Calibri"/>
              </a:rPr>
              <a:t> points from the returned value </a:t>
            </a:r>
            <a:r>
              <a:rPr lang="en-GB" b="0" strike="noStrike" spc="-1" dirty="0" err="1">
                <a:solidFill>
                  <a:srgbClr val="000000"/>
                </a:solidFill>
                <a:latin typeface="Calibri"/>
              </a:rPr>
              <a:t>acording</a:t>
            </a:r>
            <a:r>
              <a:rPr lang="en-GB" b="0" strike="noStrike" spc="-1" dirty="0">
                <a:solidFill>
                  <a:srgbClr val="000000"/>
                </a:solidFill>
                <a:latin typeface="Calibri"/>
              </a:rPr>
              <a:t> to what player has the advantage. If value &gt; 0 → White has advantage, Else If value &lt; 0 → Black has advantage,  the more distant from 0 the value is the more advantage a player has.</a:t>
            </a:r>
            <a:endParaRPr lang="pt-BR" b="0" strike="noStrike" spc="-1" dirty="0">
              <a:solidFill>
                <a:srgbClr val="000000"/>
              </a:solidFill>
              <a:latin typeface="Calibri"/>
            </a:endParaRPr>
          </a:p>
          <a:p>
            <a:pPr algn="just">
              <a:lnSpc>
                <a:spcPct val="90000"/>
              </a:lnSpc>
              <a:spcBef>
                <a:spcPts val="1001"/>
              </a:spcBef>
              <a:tabLst>
                <a:tab pos="0" algn="l"/>
              </a:tabLst>
            </a:pPr>
            <a:r>
              <a:rPr lang="en-GB" b="0" strike="noStrike" spc="-1" dirty="0">
                <a:solidFill>
                  <a:srgbClr val="000000"/>
                </a:solidFill>
                <a:latin typeface="Calibri"/>
              </a:rPr>
              <a:t>The value also takes into account which player’s turn it is, giving small advantage to the player whose turn is.</a:t>
            </a:r>
            <a:endParaRPr lang="pt-BR" b="0" strike="noStrike" spc="-1" dirty="0">
              <a:solidFill>
                <a:srgbClr val="000000"/>
              </a:solidFill>
              <a:latin typeface="Calibri"/>
            </a:endParaRPr>
          </a:p>
          <a:p>
            <a:pPr algn="just">
              <a:lnSpc>
                <a:spcPct val="90000"/>
              </a:lnSpc>
              <a:spcBef>
                <a:spcPts val="1001"/>
              </a:spcBef>
              <a:tabLst>
                <a:tab pos="0" algn="l"/>
              </a:tabLst>
            </a:pPr>
            <a:r>
              <a:rPr lang="en-GB" b="0" strike="noStrike" spc="-1" dirty="0">
                <a:solidFill>
                  <a:srgbClr val="000000"/>
                </a:solidFill>
                <a:latin typeface="Calibri"/>
              </a:rPr>
              <a:t>A value is calculated in each board independently and then they are all joined in the end, however this is not done by simply adding the values. In order to discourage minimax from ignoring a given board and only looking out for the general value of all boards, we first multiply the value of each board by its absolute and only then add them together. As a consequence, boards with really extreme values (far from 0) will weigh a lot more in the returned value, which is important since in </a:t>
            </a:r>
            <a:r>
              <a:rPr lang="en-GB" b="0" strike="noStrike" spc="-1" dirty="0" err="1">
                <a:solidFill>
                  <a:srgbClr val="000000"/>
                </a:solidFill>
                <a:latin typeface="Calibri"/>
              </a:rPr>
              <a:t>shobu</a:t>
            </a:r>
            <a:r>
              <a:rPr lang="en-GB" b="0" strike="noStrike" spc="-1" dirty="0">
                <a:solidFill>
                  <a:srgbClr val="000000"/>
                </a:solidFill>
                <a:latin typeface="Calibri"/>
              </a:rPr>
              <a:t> a player only needs to win or lose in one board for the game to end.</a:t>
            </a:r>
            <a:endParaRPr lang="pt-BR" b="0" strike="noStrike" spc="-1" dirty="0">
              <a:solidFill>
                <a:srgbClr val="000000"/>
              </a:solidFill>
              <a:latin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5"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86" name="Picture 31"/>
          <p:cNvPicPr/>
          <p:nvPr/>
        </p:nvPicPr>
        <p:blipFill>
          <a:blip r:embed="rId2"/>
          <a:stretch/>
        </p:blipFill>
        <p:spPr>
          <a:xfrm>
            <a:off x="0" y="0"/>
            <a:ext cx="12191760" cy="6857640"/>
          </a:xfrm>
          <a:prstGeom prst="rect">
            <a:avLst/>
          </a:prstGeom>
          <a:ln>
            <a:noFill/>
          </a:ln>
        </p:spPr>
      </p:pic>
      <p:sp>
        <p:nvSpPr>
          <p:cNvPr id="87" name="TextShape 2"/>
          <p:cNvSpPr txBox="1"/>
          <p:nvPr/>
        </p:nvSpPr>
        <p:spPr>
          <a:xfrm>
            <a:off x="1179720" y="822960"/>
            <a:ext cx="9829440" cy="1325520"/>
          </a:xfrm>
          <a:prstGeom prst="rect">
            <a:avLst/>
          </a:prstGeom>
          <a:noFill/>
          <a:ln>
            <a:noFill/>
          </a:ln>
        </p:spPr>
        <p:txBody>
          <a:bodyPr anchor="ctr">
            <a:normAutofit/>
          </a:bodyPr>
          <a:lstStyle/>
          <a:p>
            <a:pPr algn="ctr">
              <a:lnSpc>
                <a:spcPct val="90000"/>
              </a:lnSpc>
            </a:pPr>
            <a:r>
              <a:rPr lang="en-GB" sz="4000" b="1" strike="noStrike" spc="-1">
                <a:solidFill>
                  <a:srgbClr val="FFFFFF"/>
                </a:solidFill>
                <a:latin typeface="Calibri Light"/>
              </a:rPr>
              <a:t>Project Specification</a:t>
            </a:r>
            <a:endParaRPr lang="pt-BR" sz="4000" b="0" strike="noStrike" spc="-1">
              <a:solidFill>
                <a:srgbClr val="000000"/>
              </a:solidFill>
              <a:latin typeface="Calibri"/>
            </a:endParaRPr>
          </a:p>
        </p:txBody>
      </p:sp>
      <p:sp>
        <p:nvSpPr>
          <p:cNvPr id="88" name="TextShape 3"/>
          <p:cNvSpPr txBox="1"/>
          <p:nvPr/>
        </p:nvSpPr>
        <p:spPr>
          <a:xfrm>
            <a:off x="428040" y="2550960"/>
            <a:ext cx="6995880" cy="3977640"/>
          </a:xfrm>
          <a:prstGeom prst="rect">
            <a:avLst/>
          </a:prstGeom>
          <a:noFill/>
          <a:ln>
            <a:noFill/>
          </a:ln>
        </p:spPr>
        <p:txBody>
          <a:bodyPr anchor="ctr">
            <a:noAutofit/>
          </a:bodyPr>
          <a:lstStyle/>
          <a:p>
            <a:pPr>
              <a:lnSpc>
                <a:spcPct val="90000"/>
              </a:lnSpc>
              <a:spcBef>
                <a:spcPts val="1001"/>
              </a:spcBef>
              <a:tabLst>
                <a:tab pos="0" algn="l"/>
              </a:tabLst>
            </a:pPr>
            <a:r>
              <a:rPr lang="en-GB" sz="1600" b="1" strike="noStrike" spc="-1">
                <a:solidFill>
                  <a:srgbClr val="000000"/>
                </a:solidFill>
                <a:latin typeface="Calibri"/>
              </a:rPr>
              <a:t>Two-Player Adversarial Board Game: Shobu</a:t>
            </a:r>
            <a:endParaRPr lang="pt-BR" sz="1600" b="0" strike="noStrike" spc="-1">
              <a:solidFill>
                <a:srgbClr val="000000"/>
              </a:solidFill>
              <a:latin typeface="Calibri"/>
            </a:endParaRPr>
          </a:p>
          <a:p>
            <a:pPr>
              <a:lnSpc>
                <a:spcPct val="90000"/>
              </a:lnSpc>
              <a:spcBef>
                <a:spcPts val="1001"/>
              </a:spcBef>
              <a:tabLst>
                <a:tab pos="0" algn="l"/>
              </a:tabLst>
            </a:pPr>
            <a:r>
              <a:rPr lang="en-GB" sz="1400" b="0" strike="noStrike" spc="-1">
                <a:solidFill>
                  <a:srgbClr val="000000"/>
                </a:solidFill>
                <a:latin typeface="Calibri"/>
              </a:rPr>
              <a:t>Turn based game, where each turn is comprised of two moves: first one Passive move and then one Aggressive move.</a:t>
            </a:r>
            <a:endParaRPr lang="pt-BR" sz="1400" b="0" strike="noStrike" spc="-1">
              <a:solidFill>
                <a:srgbClr val="000000"/>
              </a:solidFill>
              <a:latin typeface="Calibri"/>
            </a:endParaRPr>
          </a:p>
          <a:p>
            <a:pPr>
              <a:lnSpc>
                <a:spcPct val="90000"/>
              </a:lnSpc>
              <a:spcBef>
                <a:spcPts val="1001"/>
              </a:spcBef>
              <a:tabLst>
                <a:tab pos="0" algn="l"/>
              </a:tabLst>
            </a:pPr>
            <a:r>
              <a:rPr lang="en-GB" sz="1400" b="0" strike="noStrike" spc="-1">
                <a:solidFill>
                  <a:srgbClr val="000000"/>
                </a:solidFill>
                <a:latin typeface="Calibri"/>
              </a:rPr>
              <a:t>The passive move must be played on one of the player’s two homeboards. The player chooses one of their colour pieces and moves it into any direction inside the board, up two spaces, without pushing or jumping over any piece.</a:t>
            </a:r>
            <a:endParaRPr lang="pt-BR" sz="1400" b="0" strike="noStrike" spc="-1">
              <a:solidFill>
                <a:srgbClr val="000000"/>
              </a:solidFill>
              <a:latin typeface="Calibri"/>
            </a:endParaRPr>
          </a:p>
          <a:p>
            <a:pPr>
              <a:lnSpc>
                <a:spcPct val="90000"/>
              </a:lnSpc>
              <a:spcBef>
                <a:spcPts val="1001"/>
              </a:spcBef>
              <a:tabLst>
                <a:tab pos="0" algn="l"/>
              </a:tabLst>
            </a:pPr>
            <a:r>
              <a:rPr lang="en-GB" sz="1400" b="0" strike="noStrike" spc="-1">
                <a:solidFill>
                  <a:srgbClr val="000000"/>
                </a:solidFill>
                <a:latin typeface="Calibri"/>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endParaRPr lang="pt-BR" sz="1400" b="0" strike="noStrike" spc="-1">
              <a:solidFill>
                <a:srgbClr val="000000"/>
              </a:solidFill>
              <a:latin typeface="Calibri"/>
            </a:endParaRPr>
          </a:p>
          <a:p>
            <a:pPr>
              <a:lnSpc>
                <a:spcPct val="90000"/>
              </a:lnSpc>
              <a:spcBef>
                <a:spcPts val="1001"/>
              </a:spcBef>
              <a:tabLst>
                <a:tab pos="0" algn="l"/>
              </a:tabLst>
            </a:pPr>
            <a:r>
              <a:rPr lang="en-GB" sz="1400" b="0" strike="noStrike" spc="-1">
                <a:solidFill>
                  <a:srgbClr val="000000"/>
                </a:solidFill>
                <a:latin typeface="Calibri"/>
              </a:rPr>
              <a:t>The game’s objective is to remove all opponent pieces from one board. First one to do so wins the game.</a:t>
            </a:r>
            <a:endParaRPr lang="pt-BR" sz="1400" b="0" strike="noStrike" spc="-1">
              <a:solidFill>
                <a:srgbClr val="000000"/>
              </a:solidFill>
              <a:latin typeface="Calibri"/>
            </a:endParaRPr>
          </a:p>
          <a:p>
            <a:pPr>
              <a:lnSpc>
                <a:spcPct val="90000"/>
              </a:lnSpc>
              <a:spcBef>
                <a:spcPts val="1001"/>
              </a:spcBef>
              <a:tabLst>
                <a:tab pos="0" algn="l"/>
              </a:tabLst>
            </a:pPr>
            <a:r>
              <a:rPr lang="en-GB" sz="1400" b="0" strike="noStrike" spc="-1">
                <a:solidFill>
                  <a:srgbClr val="000000"/>
                </a:solidFill>
                <a:latin typeface="Calibri"/>
              </a:rPr>
              <a:t>In this project, the aim is to implement this game with PvP, PvC and CvC modes. The Computer should be provided with an AI, using Minimax search methods with different depth and </a:t>
            </a:r>
            <a:r>
              <a:rPr lang="el-GR" sz="1400" b="0" strike="noStrike" spc="-1">
                <a:solidFill>
                  <a:srgbClr val="000000"/>
                </a:solidFill>
                <a:latin typeface="Symbol"/>
              </a:rPr>
              <a:t></a:t>
            </a:r>
            <a:r>
              <a:rPr lang="pt-PT" sz="1400" b="0" strike="noStrike" spc="-1">
                <a:solidFill>
                  <a:srgbClr val="000000"/>
                </a:solidFill>
                <a:latin typeface="Calibri"/>
              </a:rPr>
              <a:t> cuts, </a:t>
            </a:r>
            <a:r>
              <a:rPr lang="en-GB" sz="1400" b="0" strike="noStrike" spc="-1">
                <a:solidFill>
                  <a:srgbClr val="000000"/>
                </a:solidFill>
                <a:latin typeface="Calibri"/>
              </a:rPr>
              <a:t>ensuring different difficulty levels.</a:t>
            </a:r>
            <a:r>
              <a:rPr lang="pt-PT" sz="1400" b="0" strike="noStrike" spc="-1">
                <a:solidFill>
                  <a:srgbClr val="000000"/>
                </a:solidFill>
                <a:latin typeface="Calibri"/>
              </a:rPr>
              <a:t> </a:t>
            </a:r>
            <a:endParaRPr lang="pt-BR" sz="1400" b="0" strike="noStrike" spc="-1">
              <a:solidFill>
                <a:srgbClr val="000000"/>
              </a:solidFill>
              <a:latin typeface="Calibri"/>
            </a:endParaRPr>
          </a:p>
        </p:txBody>
      </p:sp>
      <p:pic>
        <p:nvPicPr>
          <p:cNvPr id="89" name="Picture 8"/>
          <p:cNvPicPr/>
          <p:nvPr/>
        </p:nvPicPr>
        <p:blipFill>
          <a:blip r:embed="rId3"/>
          <a:stretch/>
        </p:blipFill>
        <p:spPr>
          <a:xfrm>
            <a:off x="7873200" y="2754000"/>
            <a:ext cx="3513960" cy="3216960"/>
          </a:xfrm>
          <a:prstGeom prst="rect">
            <a:avLst/>
          </a:prstGeom>
          <a:ln>
            <a:noFill/>
          </a:ln>
        </p:spPr>
      </p:pic>
      <p:sp>
        <p:nvSpPr>
          <p:cNvPr id="90" name="CustomShape 4"/>
          <p:cNvSpPr/>
          <p:nvPr/>
        </p:nvSpPr>
        <p:spPr>
          <a:xfrm>
            <a:off x="7970400" y="6390720"/>
            <a:ext cx="3861360" cy="27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spcAft>
                <a:spcPts val="601"/>
              </a:spcAft>
            </a:pPr>
            <a:r>
              <a:rPr lang="en-GB" sz="1200" b="0" strike="noStrike" spc="-1">
                <a:solidFill>
                  <a:srgbClr val="FFFFFF"/>
                </a:solidFill>
                <a:latin typeface="Calibri"/>
              </a:rPr>
              <a:t>Fig. 1 – Shobu Initial Boards</a:t>
            </a:r>
            <a:endParaRPr lang="pt-PT" sz="1200" b="0" strike="noStrike" spc="-1">
              <a:latin typeface="Arial"/>
            </a:endParaRPr>
          </a:p>
        </p:txBody>
      </p:sp>
      <p:sp>
        <p:nvSpPr>
          <p:cNvPr id="91" name="CustomShape 5"/>
          <p:cNvSpPr/>
          <p:nvPr/>
        </p:nvSpPr>
        <p:spPr>
          <a:xfrm>
            <a:off x="8735760" y="5896440"/>
            <a:ext cx="178884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pt-BR" sz="1200" b="0" strike="noStrike" spc="-1">
                <a:solidFill>
                  <a:srgbClr val="000000"/>
                </a:solidFill>
                <a:latin typeface="Calibri"/>
              </a:rPr>
              <a:t>figure 1- game board</a:t>
            </a:r>
            <a:endParaRPr lang="pt-PT" sz="12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93"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94" name="Picture 33"/>
          <p:cNvPicPr/>
          <p:nvPr/>
        </p:nvPicPr>
        <p:blipFill>
          <a:blip r:embed="rId2"/>
          <a:stretch/>
        </p:blipFill>
        <p:spPr>
          <a:xfrm>
            <a:off x="0" y="-1"/>
            <a:ext cx="12191760" cy="6881567"/>
          </a:xfrm>
          <a:prstGeom prst="rect">
            <a:avLst/>
          </a:prstGeom>
          <a:ln>
            <a:noFill/>
          </a:ln>
        </p:spPr>
      </p:pic>
      <p:sp>
        <p:nvSpPr>
          <p:cNvPr id="95" name="TextShape 3"/>
          <p:cNvSpPr txBox="1"/>
          <p:nvPr/>
        </p:nvSpPr>
        <p:spPr>
          <a:xfrm>
            <a:off x="640080" y="2053800"/>
            <a:ext cx="4183920" cy="2759760"/>
          </a:xfrm>
          <a:prstGeom prst="rect">
            <a:avLst/>
          </a:prstGeom>
          <a:noFill/>
          <a:ln>
            <a:noFill/>
          </a:ln>
        </p:spPr>
        <p:txBody>
          <a:bodyPr anchor="ctr">
            <a:normAutofit/>
          </a:bodyPr>
          <a:lstStyle/>
          <a:p>
            <a:pPr>
              <a:lnSpc>
                <a:spcPct val="90000"/>
              </a:lnSpc>
            </a:pPr>
            <a:r>
              <a:rPr lang="en-GB" sz="4400" b="1" strike="noStrike" spc="-1" dirty="0">
                <a:solidFill>
                  <a:srgbClr val="FFFFFF"/>
                </a:solidFill>
                <a:latin typeface="Calibri Light"/>
              </a:rPr>
              <a:t>Search Problem Formulation</a:t>
            </a:r>
            <a:endParaRPr lang="pt-BR" sz="4400" b="0" strike="noStrike" spc="-1" dirty="0">
              <a:solidFill>
                <a:srgbClr val="000000"/>
              </a:solidFill>
              <a:latin typeface="Calibri"/>
            </a:endParaRPr>
          </a:p>
        </p:txBody>
      </p:sp>
      <p:sp>
        <p:nvSpPr>
          <p:cNvPr id="96" name="TextShape 4"/>
          <p:cNvSpPr txBox="1"/>
          <p:nvPr/>
        </p:nvSpPr>
        <p:spPr>
          <a:xfrm>
            <a:off x="6109920" y="670680"/>
            <a:ext cx="5305680" cy="5516640"/>
          </a:xfrm>
          <a:prstGeom prst="rect">
            <a:avLst/>
          </a:prstGeom>
          <a:noFill/>
          <a:ln>
            <a:noFill/>
          </a:ln>
        </p:spPr>
        <p:txBody>
          <a:bodyPr anchor="ctr">
            <a:normAutofit fontScale="88500" lnSpcReduction="10000"/>
          </a:bodyPr>
          <a:lstStyle/>
          <a:p>
            <a:pPr>
              <a:lnSpc>
                <a:spcPct val="90000"/>
              </a:lnSpc>
              <a:spcBef>
                <a:spcPts val="1001"/>
              </a:spcBef>
              <a:tabLst>
                <a:tab pos="0" algn="l"/>
              </a:tabLst>
            </a:pPr>
            <a:r>
              <a:rPr lang="en-GB" b="1" strike="noStrike" spc="-1" dirty="0">
                <a:solidFill>
                  <a:srgbClr val="000000"/>
                </a:solidFill>
                <a:latin typeface="Calibri"/>
              </a:rPr>
              <a:t>State Representation:</a:t>
            </a:r>
            <a:endParaRPr lang="pt-BR" b="0" strike="noStrike" spc="-1" dirty="0">
              <a:solidFill>
                <a:srgbClr val="000000"/>
              </a:solidFill>
              <a:latin typeface="Calibri"/>
            </a:endParaRPr>
          </a:p>
          <a:p>
            <a:pPr>
              <a:lnSpc>
                <a:spcPct val="90000"/>
              </a:lnSpc>
              <a:spcBef>
                <a:spcPts val="1001"/>
              </a:spcBef>
              <a:tabLst>
                <a:tab pos="0" algn="l"/>
              </a:tabLst>
            </a:pPr>
            <a:r>
              <a:rPr lang="en-GB" b="0" strike="noStrike" spc="-1" dirty="0">
                <a:solidFill>
                  <a:srgbClr val="000000"/>
                </a:solidFill>
                <a:latin typeface="Calibri"/>
              </a:rPr>
              <a:t>4-Dimensional matrix M[ H[ B[4,4], B[4,4] ], H[ B[4,4], B[4,4] ] ]. State M is a matrix consisting of two H matrices. H represents a player’s homeboard, consisting of two B matrices. B represents a board, consisting of a 4x4 matrix. A board is filled with ‘B’, ‘W’ or ‘ ‘ chars, representing a black piece, a white piece and an empty space, respectively.</a:t>
            </a:r>
            <a:endParaRPr lang="pt-BR" b="0" strike="noStrike" spc="-1" dirty="0">
              <a:solidFill>
                <a:srgbClr val="000000"/>
              </a:solidFill>
              <a:latin typeface="Calibri"/>
            </a:endParaRPr>
          </a:p>
          <a:p>
            <a:pPr>
              <a:lnSpc>
                <a:spcPct val="90000"/>
              </a:lnSpc>
              <a:spcBef>
                <a:spcPts val="1001"/>
              </a:spcBef>
              <a:tabLst>
                <a:tab pos="0" algn="l"/>
              </a:tabLst>
            </a:pPr>
            <a:r>
              <a:rPr lang="en-GB" b="1" strike="noStrike" spc="-1" dirty="0">
                <a:solidFill>
                  <a:srgbClr val="000000"/>
                </a:solidFill>
                <a:latin typeface="Calibri"/>
              </a:rPr>
              <a:t>Initial State:</a:t>
            </a:r>
            <a:endParaRPr lang="pt-BR" b="0" strike="noStrike" spc="-1" dirty="0">
              <a:solidFill>
                <a:srgbClr val="000000"/>
              </a:solidFill>
              <a:latin typeface="Calibri"/>
            </a:endParaRPr>
          </a:p>
          <a:p>
            <a:pPr>
              <a:lnSpc>
                <a:spcPct val="90000"/>
              </a:lnSpc>
              <a:spcBef>
                <a:spcPts val="1001"/>
              </a:spcBef>
              <a:tabLst>
                <a:tab pos="0" algn="l"/>
              </a:tabLst>
            </a:pPr>
            <a:r>
              <a:rPr lang="en-GB" b="0" strike="noStrike" spc="-1" dirty="0">
                <a:solidFill>
                  <a:srgbClr val="000000"/>
                </a:solidFill>
                <a:latin typeface="Calibri"/>
              </a:rPr>
              <a:t>Each board’s top row is filled with white pieces, bottom row is filled with black pieces and the rest with empty spaces (as shown in Fig. 1)</a:t>
            </a:r>
            <a:endParaRPr lang="pt-BR" b="0" strike="noStrike" spc="-1" dirty="0">
              <a:solidFill>
                <a:srgbClr val="000000"/>
              </a:solidFill>
              <a:latin typeface="Calibri"/>
            </a:endParaRPr>
          </a:p>
          <a:p>
            <a:pPr>
              <a:lnSpc>
                <a:spcPct val="90000"/>
              </a:lnSpc>
              <a:spcBef>
                <a:spcPts val="1001"/>
              </a:spcBef>
              <a:tabLst>
                <a:tab pos="0" algn="l"/>
              </a:tabLst>
            </a:pPr>
            <a:r>
              <a:rPr lang="en-GB" b="1" strike="noStrike" spc="-1" dirty="0">
                <a:solidFill>
                  <a:srgbClr val="000000"/>
                </a:solidFill>
                <a:latin typeface="Calibri"/>
              </a:rPr>
              <a:t>Objective State:</a:t>
            </a:r>
            <a:endParaRPr lang="pt-BR" b="0" strike="noStrike" spc="-1" dirty="0">
              <a:solidFill>
                <a:srgbClr val="000000"/>
              </a:solidFill>
              <a:latin typeface="Calibri"/>
            </a:endParaRPr>
          </a:p>
          <a:p>
            <a:pPr>
              <a:lnSpc>
                <a:spcPct val="90000"/>
              </a:lnSpc>
              <a:spcBef>
                <a:spcPts val="1001"/>
              </a:spcBef>
              <a:tabLst>
                <a:tab pos="0" algn="l"/>
              </a:tabLst>
            </a:pPr>
            <a:r>
              <a:rPr lang="en-GB" b="0" strike="noStrike" spc="-1" dirty="0">
                <a:solidFill>
                  <a:srgbClr val="000000"/>
                </a:solidFill>
                <a:latin typeface="Calibri"/>
              </a:rPr>
              <a:t>Any state containing a board with only black pieces (and empty spaces), assuming the black player’s perspective.</a:t>
            </a:r>
            <a:endParaRPr lang="pt-BR" b="0" strike="noStrike" spc="-1" dirty="0">
              <a:solidFill>
                <a:srgbClr val="000000"/>
              </a:solidFill>
              <a:latin typeface="Calibri"/>
            </a:endParaRPr>
          </a:p>
          <a:p>
            <a:pPr>
              <a:lnSpc>
                <a:spcPct val="90000"/>
              </a:lnSpc>
              <a:spcBef>
                <a:spcPts val="1001"/>
              </a:spcBef>
              <a:tabLst>
                <a:tab pos="0" algn="l"/>
              </a:tabLst>
            </a:pPr>
            <a:r>
              <a:rPr lang="en-GB" b="1" strike="noStrike" spc="-1" dirty="0">
                <a:solidFill>
                  <a:srgbClr val="000000"/>
                </a:solidFill>
                <a:latin typeface="Calibri"/>
              </a:rPr>
              <a:t>Operators:</a:t>
            </a:r>
            <a:endParaRPr lang="pt-BR" b="0" strike="noStrike" spc="-1" dirty="0">
              <a:solidFill>
                <a:srgbClr val="000000"/>
              </a:solidFill>
              <a:latin typeface="Calibri"/>
            </a:endParaRPr>
          </a:p>
          <a:p>
            <a:pPr>
              <a:lnSpc>
                <a:spcPct val="90000"/>
              </a:lnSpc>
              <a:spcBef>
                <a:spcPts val="1001"/>
              </a:spcBef>
              <a:tabLst>
                <a:tab pos="0" algn="l"/>
              </a:tabLst>
            </a:pPr>
            <a:r>
              <a:rPr lang="en-GB" b="0" strike="noStrike" spc="-1" dirty="0" err="1">
                <a:solidFill>
                  <a:srgbClr val="000000"/>
                </a:solidFill>
                <a:latin typeface="Calibri"/>
              </a:rPr>
              <a:t>updateBoard</a:t>
            </a:r>
            <a:r>
              <a:rPr lang="en-GB" b="0" strike="noStrike" spc="-1" dirty="0">
                <a:solidFill>
                  <a:srgbClr val="000000"/>
                </a:solidFill>
                <a:latin typeface="Calibri"/>
              </a:rPr>
              <a:t>(</a:t>
            </a:r>
            <a:r>
              <a:rPr lang="en-GB" b="0" strike="noStrike" spc="-1" dirty="0" err="1">
                <a:solidFill>
                  <a:srgbClr val="000000"/>
                </a:solidFill>
                <a:latin typeface="Calibri"/>
              </a:rPr>
              <a:t>passive_piece</a:t>
            </a:r>
            <a:r>
              <a:rPr lang="en-GB" b="0" strike="noStrike" spc="-1" dirty="0">
                <a:solidFill>
                  <a:srgbClr val="000000"/>
                </a:solidFill>
                <a:latin typeface="Calibri"/>
              </a:rPr>
              <a:t>, </a:t>
            </a:r>
            <a:r>
              <a:rPr lang="en-GB" b="0" strike="noStrike" spc="-1" dirty="0" err="1">
                <a:solidFill>
                  <a:srgbClr val="000000"/>
                </a:solidFill>
                <a:latin typeface="Calibri"/>
              </a:rPr>
              <a:t>aggressive_piece</a:t>
            </a:r>
            <a:r>
              <a:rPr lang="en-GB" b="0" strike="noStrike" spc="-1" dirty="0">
                <a:solidFill>
                  <a:srgbClr val="000000"/>
                </a:solidFill>
                <a:latin typeface="Calibri"/>
              </a:rPr>
              <a:t>, offset, piece, </a:t>
            </a:r>
            <a:r>
              <a:rPr lang="en-GB" b="0" strike="noStrike" spc="-1" dirty="0" err="1">
                <a:solidFill>
                  <a:srgbClr val="000000"/>
                </a:solidFill>
                <a:latin typeface="Calibri"/>
              </a:rPr>
              <a:t>other_piece</a:t>
            </a:r>
            <a:r>
              <a:rPr lang="en-GB" b="0" strike="noStrike" spc="-1" dirty="0">
                <a:solidFill>
                  <a:srgbClr val="000000"/>
                </a:solidFill>
                <a:latin typeface="Calibri"/>
              </a:rPr>
              <a:t>, board)</a:t>
            </a:r>
            <a:endParaRPr lang="pt-BR" b="0" strike="noStrike" spc="-1" dirty="0">
              <a:solidFill>
                <a:srgbClr val="000000"/>
              </a:solidFill>
              <a:latin typeface="Calibri"/>
            </a:endParaRPr>
          </a:p>
          <a:p>
            <a:pPr>
              <a:lnSpc>
                <a:spcPct val="90000"/>
              </a:lnSpc>
              <a:spcBef>
                <a:spcPts val="1001"/>
              </a:spcBef>
              <a:tabLst>
                <a:tab pos="0" algn="l"/>
              </a:tabLst>
            </a:pPr>
            <a:r>
              <a:rPr lang="en-GB" b="1" strike="noStrike" spc="-1" dirty="0">
                <a:solidFill>
                  <a:srgbClr val="000000"/>
                </a:solidFill>
                <a:latin typeface="Calibri"/>
              </a:rPr>
              <a:t>Operator Preconditions:</a:t>
            </a:r>
            <a:endParaRPr lang="pt-BR" b="0" strike="noStrike" spc="-1" dirty="0">
              <a:solidFill>
                <a:srgbClr val="000000"/>
              </a:solidFill>
              <a:latin typeface="Calibri"/>
            </a:endParaRPr>
          </a:p>
          <a:p>
            <a:pPr>
              <a:lnSpc>
                <a:spcPct val="90000"/>
              </a:lnSpc>
              <a:spcBef>
                <a:spcPts val="1001"/>
              </a:spcBef>
              <a:tabLst>
                <a:tab pos="0" algn="l"/>
              </a:tabLst>
            </a:pPr>
            <a:r>
              <a:rPr lang="en-GB" b="0" strike="noStrike" spc="-1" dirty="0" err="1">
                <a:solidFill>
                  <a:srgbClr val="000000"/>
                </a:solidFill>
                <a:latin typeface="Calibri"/>
              </a:rPr>
              <a:t>getLegalMoves</a:t>
            </a:r>
            <a:r>
              <a:rPr lang="en-GB" b="0" strike="noStrike" spc="-1" dirty="0">
                <a:solidFill>
                  <a:srgbClr val="000000"/>
                </a:solidFill>
                <a:latin typeface="Calibri"/>
              </a:rPr>
              <a:t> must return non-empty amount of options so that a turn can be considered valid.</a:t>
            </a:r>
            <a:endParaRPr lang="pt-BR" b="0" strike="noStrike" spc="-1" dirty="0">
              <a:solidFill>
                <a:srgbClr val="000000"/>
              </a:solidFill>
              <a:latin typeface="Calibri"/>
            </a:endParaRPr>
          </a:p>
          <a:p>
            <a:pPr>
              <a:lnSpc>
                <a:spcPct val="90000"/>
              </a:lnSpc>
              <a:spcBef>
                <a:spcPts val="1001"/>
              </a:spcBef>
              <a:tabLst>
                <a:tab pos="0" algn="l"/>
              </a:tabLst>
            </a:pPr>
            <a:endParaRPr lang="pt-BR" sz="1700" b="0" strike="noStrike" spc="-1" dirty="0">
              <a:solidFill>
                <a:srgbClr val="000000"/>
              </a:solidFill>
              <a:latin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649F7E4-B593-4372-A91B-FE9DDC752F3A}"/>
              </a:ext>
            </a:extLst>
          </p:cNvPr>
          <p:cNvPicPr>
            <a:picLocks noChangeAspect="1"/>
          </p:cNvPicPr>
          <p:nvPr/>
        </p:nvPicPr>
        <p:blipFill>
          <a:blip r:embed="rId2"/>
          <a:stretch>
            <a:fillRect/>
          </a:stretch>
        </p:blipFill>
        <p:spPr>
          <a:xfrm>
            <a:off x="0" y="0"/>
            <a:ext cx="12192000" cy="6077938"/>
          </a:xfrm>
          <a:prstGeom prst="rect">
            <a:avLst/>
          </a:prstGeom>
        </p:spPr>
      </p:pic>
      <p:sp>
        <p:nvSpPr>
          <p:cNvPr id="15" name="TextBox 14">
            <a:extLst>
              <a:ext uri="{FF2B5EF4-FFF2-40B4-BE49-F238E27FC236}">
                <a16:creationId xmlns:a16="http://schemas.microsoft.com/office/drawing/2014/main" id="{7FF67D57-A0E5-4F41-AE3A-7DC20DDE232D}"/>
              </a:ext>
            </a:extLst>
          </p:cNvPr>
          <p:cNvSpPr txBox="1"/>
          <p:nvPr/>
        </p:nvSpPr>
        <p:spPr>
          <a:xfrm>
            <a:off x="7650186" y="253844"/>
            <a:ext cx="4298622" cy="646331"/>
          </a:xfrm>
          <a:prstGeom prst="rect">
            <a:avLst/>
          </a:prstGeom>
          <a:noFill/>
        </p:spPr>
        <p:txBody>
          <a:bodyPr wrap="square" rtlCol="0">
            <a:spAutoFit/>
          </a:bodyPr>
          <a:lstStyle/>
          <a:p>
            <a:r>
              <a:rPr lang="en-GB" b="1" dirty="0">
                <a:solidFill>
                  <a:schemeClr val="bg1"/>
                </a:solidFill>
              </a:rPr>
              <a:t>SEARCH PROBLEM FORMULATION:</a:t>
            </a:r>
          </a:p>
          <a:p>
            <a:r>
              <a:rPr lang="en-GB" b="1" dirty="0">
                <a:solidFill>
                  <a:schemeClr val="bg1"/>
                </a:solidFill>
              </a:rPr>
              <a:t>OPERATOR PRECONDITIONS</a:t>
            </a:r>
          </a:p>
        </p:txBody>
      </p:sp>
      <p:sp>
        <p:nvSpPr>
          <p:cNvPr id="8" name="TextBox 7">
            <a:extLst>
              <a:ext uri="{FF2B5EF4-FFF2-40B4-BE49-F238E27FC236}">
                <a16:creationId xmlns:a16="http://schemas.microsoft.com/office/drawing/2014/main" id="{3185719B-ABCC-4A08-ACEA-B54EC4AC2C4F}"/>
              </a:ext>
            </a:extLst>
          </p:cNvPr>
          <p:cNvSpPr txBox="1"/>
          <p:nvPr/>
        </p:nvSpPr>
        <p:spPr>
          <a:xfrm>
            <a:off x="1916348" y="6077938"/>
            <a:ext cx="5243209" cy="261610"/>
          </a:xfrm>
          <a:prstGeom prst="rect">
            <a:avLst/>
          </a:prstGeom>
          <a:noFill/>
        </p:spPr>
        <p:txBody>
          <a:bodyPr wrap="square" rtlCol="0">
            <a:spAutoFit/>
          </a:bodyPr>
          <a:lstStyle/>
          <a:p>
            <a:r>
              <a:rPr lang="en-GB" sz="1100" dirty="0"/>
              <a:t>(do the same for the other homeboard)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7"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08"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09" name="Picture 33"/>
          <p:cNvPicPr/>
          <p:nvPr/>
        </p:nvPicPr>
        <p:blipFill>
          <a:blip r:embed="rId2"/>
          <a:stretch/>
        </p:blipFill>
        <p:spPr>
          <a:xfrm>
            <a:off x="0" y="0"/>
            <a:ext cx="12191760" cy="6857640"/>
          </a:xfrm>
          <a:prstGeom prst="rect">
            <a:avLst/>
          </a:prstGeom>
          <a:ln>
            <a:noFill/>
          </a:ln>
        </p:spPr>
      </p:pic>
      <p:sp>
        <p:nvSpPr>
          <p:cNvPr id="110" name="TextShape 3"/>
          <p:cNvSpPr txBox="1"/>
          <p:nvPr/>
        </p:nvSpPr>
        <p:spPr>
          <a:xfrm>
            <a:off x="640080" y="2053800"/>
            <a:ext cx="4039920" cy="2759760"/>
          </a:xfrm>
          <a:prstGeom prst="rect">
            <a:avLst/>
          </a:prstGeom>
          <a:noFill/>
          <a:ln>
            <a:noFill/>
          </a:ln>
        </p:spPr>
        <p:txBody>
          <a:bodyPr anchor="ctr">
            <a:normAutofit/>
          </a:bodyPr>
          <a:lstStyle/>
          <a:p>
            <a:pPr>
              <a:lnSpc>
                <a:spcPct val="90000"/>
              </a:lnSpc>
            </a:pPr>
            <a:r>
              <a:rPr lang="en-GB" sz="4400" b="1" strike="noStrike" spc="-1">
                <a:solidFill>
                  <a:srgbClr val="FFFFFF"/>
                </a:solidFill>
                <a:latin typeface="Calibri Light"/>
              </a:rPr>
              <a:t>Search Problem Formulation</a:t>
            </a:r>
            <a:endParaRPr lang="pt-BR" sz="4400" b="0" strike="noStrike" spc="-1">
              <a:solidFill>
                <a:srgbClr val="000000"/>
              </a:solidFill>
              <a:latin typeface="Calibri"/>
            </a:endParaRPr>
          </a:p>
        </p:txBody>
      </p:sp>
      <p:sp>
        <p:nvSpPr>
          <p:cNvPr id="111" name="TextShape 4"/>
          <p:cNvSpPr txBox="1"/>
          <p:nvPr/>
        </p:nvSpPr>
        <p:spPr>
          <a:xfrm>
            <a:off x="5573880" y="0"/>
            <a:ext cx="6546240" cy="6906240"/>
          </a:xfrm>
          <a:prstGeom prst="rect">
            <a:avLst/>
          </a:prstGeom>
          <a:noFill/>
          <a:ln>
            <a:noFill/>
          </a:ln>
        </p:spPr>
        <p:txBody>
          <a:bodyPr anchor="ctr">
            <a:normAutofit/>
          </a:bodyPr>
          <a:lstStyle/>
          <a:p>
            <a:pPr>
              <a:lnSpc>
                <a:spcPct val="90000"/>
              </a:lnSpc>
              <a:spcBef>
                <a:spcPts val="1001"/>
              </a:spcBef>
              <a:tabLst>
                <a:tab pos="0" algn="l"/>
              </a:tabLst>
            </a:pPr>
            <a:r>
              <a:rPr lang="en-GB" sz="1600" b="1" strike="noStrike" spc="-1" dirty="0">
                <a:solidFill>
                  <a:srgbClr val="000000"/>
                </a:solidFill>
                <a:latin typeface="Calibri"/>
              </a:rPr>
              <a:t>Operator Effects:</a:t>
            </a:r>
            <a:endParaRPr lang="pt-BR" sz="1600" b="0" strike="noStrike" spc="-1" dirty="0">
              <a:solidFill>
                <a:srgbClr val="000000"/>
              </a:solidFill>
              <a:latin typeface="Calibri"/>
            </a:endParaRPr>
          </a:p>
          <a:p>
            <a:pPr>
              <a:lnSpc>
                <a:spcPct val="90000"/>
              </a:lnSpc>
              <a:spcBef>
                <a:spcPts val="1001"/>
              </a:spcBef>
              <a:tabLst>
                <a:tab pos="0" algn="l"/>
              </a:tabLst>
            </a:pPr>
            <a:endParaRPr lang="pt-BR" sz="1600" b="0" strike="noStrike" spc="-1" dirty="0">
              <a:solidFill>
                <a:srgbClr val="000000"/>
              </a:solidFill>
              <a:latin typeface="Calibri"/>
            </a:endParaRPr>
          </a:p>
          <a:p>
            <a:pPr>
              <a:lnSpc>
                <a:spcPct val="90000"/>
              </a:lnSpc>
              <a:spcBef>
                <a:spcPts val="1001"/>
              </a:spcBef>
              <a:tabLst>
                <a:tab pos="0" algn="l"/>
              </a:tabLst>
            </a:pPr>
            <a:r>
              <a:rPr lang="en-GB" sz="1200" b="1" strike="noStrike" spc="-1" dirty="0">
                <a:solidFill>
                  <a:srgbClr val="000000"/>
                </a:solidFill>
                <a:latin typeface="Calibri"/>
              </a:rPr>
              <a:t>def </a:t>
            </a:r>
            <a:r>
              <a:rPr lang="en-GB" sz="1200" b="1" strike="noStrike" spc="-1" dirty="0" err="1">
                <a:solidFill>
                  <a:srgbClr val="000000"/>
                </a:solidFill>
                <a:latin typeface="Calibri"/>
              </a:rPr>
              <a:t>updateBoard</a:t>
            </a:r>
            <a:r>
              <a:rPr lang="en-GB" sz="1200" b="1" strike="noStrike" spc="-1" dirty="0">
                <a:solidFill>
                  <a:srgbClr val="000000"/>
                </a:solidFill>
                <a:latin typeface="Calibri"/>
              </a:rPr>
              <a:t>(self, </a:t>
            </a:r>
            <a:r>
              <a:rPr lang="en-GB" sz="1200" b="1" strike="noStrike" spc="-1" dirty="0" err="1">
                <a:solidFill>
                  <a:srgbClr val="000000"/>
                </a:solidFill>
                <a:latin typeface="Calibri"/>
              </a:rPr>
              <a:t>passive_piece</a:t>
            </a:r>
            <a:r>
              <a:rPr lang="en-GB" sz="1200" b="1" strike="noStrike" spc="-1" dirty="0">
                <a:solidFill>
                  <a:srgbClr val="000000"/>
                </a:solidFill>
                <a:latin typeface="Calibri"/>
              </a:rPr>
              <a:t>, </a:t>
            </a:r>
            <a:r>
              <a:rPr lang="en-GB" sz="1200" b="1" strike="noStrike" spc="-1" dirty="0" err="1">
                <a:solidFill>
                  <a:srgbClr val="000000"/>
                </a:solidFill>
                <a:latin typeface="Calibri"/>
              </a:rPr>
              <a:t>agressive_piece</a:t>
            </a:r>
            <a:r>
              <a:rPr lang="en-GB" sz="1200" b="1" strike="noStrike" spc="-1" dirty="0">
                <a:solidFill>
                  <a:srgbClr val="000000"/>
                </a:solidFill>
                <a:latin typeface="Calibri"/>
              </a:rPr>
              <a:t>, offset, piece, </a:t>
            </a:r>
            <a:r>
              <a:rPr lang="en-GB" sz="1200" b="1" strike="noStrike" spc="-1" dirty="0" err="1">
                <a:solidFill>
                  <a:srgbClr val="000000"/>
                </a:solidFill>
                <a:latin typeface="Calibri"/>
              </a:rPr>
              <a:t>other_piece</a:t>
            </a:r>
            <a:r>
              <a:rPr lang="en-GB" sz="1200" b="1" strike="noStrike" spc="-1" dirty="0">
                <a:solidFill>
                  <a:srgbClr val="000000"/>
                </a:solidFill>
                <a:latin typeface="Calibri"/>
              </a:rPr>
              <a:t>):</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[0]][</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[1]][</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[2]][</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[3]] = ' ‘</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[0]][</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[1]][</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[2] + offset[0]][</a:t>
            </a:r>
            <a:r>
              <a:rPr lang="en-GB" sz="1200" b="0" strike="noStrike" spc="-1" dirty="0" err="1">
                <a:solidFill>
                  <a:srgbClr val="000000"/>
                </a:solidFill>
                <a:latin typeface="Calibri"/>
              </a:rPr>
              <a:t>passive_piece</a:t>
            </a:r>
            <a:r>
              <a:rPr lang="en-GB" sz="1200" b="0" strike="noStrike" spc="-1" dirty="0">
                <a:solidFill>
                  <a:srgbClr val="000000"/>
                </a:solidFill>
                <a:latin typeface="Calibri"/>
              </a:rPr>
              <a:t>[3] + offset[1]] = piece</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[0]][</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[1]][</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 ‘</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v_dir</a:t>
            </a:r>
            <a:r>
              <a:rPr lang="en-GB" sz="1200" b="0" strike="noStrike" spc="-1" dirty="0">
                <a:solidFill>
                  <a:srgbClr val="000000"/>
                </a:solidFill>
                <a:latin typeface="Calibri"/>
              </a:rPr>
              <a:t>, </a:t>
            </a:r>
            <a:r>
              <a:rPr lang="en-GB" sz="1200" b="0" strike="noStrike" spc="-1" dirty="0" err="1">
                <a:solidFill>
                  <a:srgbClr val="000000"/>
                </a:solidFill>
                <a:latin typeface="Calibri"/>
              </a:rPr>
              <a:t>h_dir</a:t>
            </a:r>
            <a:r>
              <a:rPr lang="en-GB" sz="1200" b="0" strike="noStrike" spc="-1" dirty="0">
                <a:solidFill>
                  <a:srgbClr val="000000"/>
                </a:solidFill>
                <a:latin typeface="Calibri"/>
              </a:rPr>
              <a:t> = 0</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if(offset[0] != 0): </a:t>
            </a:r>
            <a:r>
              <a:rPr lang="en-GB" sz="1200" b="0" strike="noStrike" spc="-1" dirty="0" err="1">
                <a:solidFill>
                  <a:srgbClr val="000000"/>
                </a:solidFill>
                <a:latin typeface="Calibri"/>
              </a:rPr>
              <a:t>v_dir</a:t>
            </a:r>
            <a:r>
              <a:rPr lang="en-GB" sz="1200" b="0" strike="noStrike" spc="-1" dirty="0">
                <a:solidFill>
                  <a:srgbClr val="000000"/>
                </a:solidFill>
                <a:latin typeface="Calibri"/>
              </a:rPr>
              <a:t> = int(offset[0] / abs(offset[0]))</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if(offset[1] != 0): </a:t>
            </a:r>
            <a:r>
              <a:rPr lang="en-GB" sz="1200" b="0" strike="noStrike" spc="-1" dirty="0" err="1">
                <a:solidFill>
                  <a:srgbClr val="000000"/>
                </a:solidFill>
                <a:latin typeface="Calibri"/>
              </a:rPr>
              <a:t>h_dir</a:t>
            </a:r>
            <a:r>
              <a:rPr lang="en-GB" sz="1200" b="0" strike="noStrike" spc="-1" dirty="0">
                <a:solidFill>
                  <a:srgbClr val="000000"/>
                </a:solidFill>
                <a:latin typeface="Calibri"/>
              </a:rPr>
              <a:t> = int(offset[1] / abs(offset[1]))</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n_iter</a:t>
            </a:r>
            <a:r>
              <a:rPr lang="en-GB" sz="1200" b="0" strike="noStrike" spc="-1" dirty="0">
                <a:solidFill>
                  <a:srgbClr val="000000"/>
                </a:solidFill>
                <a:latin typeface="Calibri"/>
              </a:rPr>
              <a:t> = max(abs(offset[0]), abs(offset[1]))</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pushing = False</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for </a:t>
            </a:r>
            <a:r>
              <a:rPr lang="en-GB" sz="1200" b="0" strike="noStrike" spc="-1" dirty="0" err="1">
                <a:solidFill>
                  <a:srgbClr val="000000"/>
                </a:solidFill>
                <a:latin typeface="Calibri"/>
              </a:rPr>
              <a:t>i</a:t>
            </a:r>
            <a:r>
              <a:rPr lang="en-GB" sz="1200" b="0" strike="noStrike" spc="-1" dirty="0">
                <a:solidFill>
                  <a:srgbClr val="000000"/>
                </a:solidFill>
                <a:latin typeface="Calibri"/>
              </a:rPr>
              <a:t> in range(1, </a:t>
            </a:r>
            <a:r>
              <a:rPr lang="en-GB" sz="1200" b="0" strike="noStrike" spc="-1" dirty="0" err="1">
                <a:solidFill>
                  <a:srgbClr val="000000"/>
                </a:solidFill>
                <a:latin typeface="Calibri"/>
              </a:rPr>
              <a:t>n_iter</a:t>
            </a:r>
            <a:r>
              <a:rPr lang="en-GB" sz="1200" b="0" strike="noStrike" spc="-1" dirty="0">
                <a:solidFill>
                  <a:srgbClr val="000000"/>
                </a:solidFill>
                <a:latin typeface="Calibri"/>
              </a:rPr>
              <a:t> + 1):</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[0]][</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[1]][</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v_dir</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h_dir</a:t>
            </a:r>
            <a:r>
              <a:rPr lang="en-GB" sz="1200" b="0" strike="noStrike" spc="-1" dirty="0">
                <a:solidFill>
                  <a:srgbClr val="000000"/>
                </a:solidFill>
                <a:latin typeface="Calibri"/>
              </a:rPr>
              <a:t>] == </a:t>
            </a:r>
            <a:r>
              <a:rPr lang="en-GB" sz="1200" b="0" strike="noStrike" spc="-1" dirty="0" err="1">
                <a:solidFill>
                  <a:srgbClr val="000000"/>
                </a:solidFill>
                <a:latin typeface="Calibri"/>
              </a:rPr>
              <a:t>other_piece</a:t>
            </a:r>
            <a:r>
              <a:rPr lang="en-GB" sz="1200" b="0" strike="noStrike" spc="-1" dirty="0">
                <a:solidFill>
                  <a:srgbClr val="000000"/>
                </a:solidFill>
                <a:latin typeface="Calibri"/>
              </a:rPr>
              <a:t>): pushing = True</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a:t>
            </a:r>
            <a:r>
              <a:rPr lang="en-GB" sz="1200" b="0" strike="noStrike" spc="-1" dirty="0" err="1">
                <a:solidFill>
                  <a:srgbClr val="000000"/>
                </a:solidFill>
                <a:latin typeface="Calibri"/>
              </a:rPr>
              <a:t>i</a:t>
            </a:r>
            <a:r>
              <a:rPr lang="en-GB" sz="1200" b="0" strike="noStrike" spc="-1" dirty="0">
                <a:solidFill>
                  <a:srgbClr val="000000"/>
                </a:solidFill>
                <a:latin typeface="Calibri"/>
              </a:rPr>
              <a:t> == </a:t>
            </a:r>
            <a:r>
              <a:rPr lang="en-GB" sz="1200" b="0" strike="noStrike" spc="-1" dirty="0" err="1">
                <a:solidFill>
                  <a:srgbClr val="000000"/>
                </a:solidFill>
                <a:latin typeface="Calibri"/>
              </a:rPr>
              <a:t>n_iter</a:t>
            </a:r>
            <a:r>
              <a:rPr lang="en-GB" sz="1200" b="0" strike="noStrike" spc="-1" dirty="0">
                <a:solidFill>
                  <a:srgbClr val="000000"/>
                </a:solidFill>
                <a:latin typeface="Calibri"/>
              </a:rPr>
              <a:t>):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[0]][</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[1]][</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v_dir</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h_dir</a:t>
            </a:r>
            <a:r>
              <a:rPr lang="en-GB" sz="1200" b="0" strike="noStrike" spc="-1" dirty="0">
                <a:solidFill>
                  <a:srgbClr val="000000"/>
                </a:solidFill>
                <a:latin typeface="Calibri"/>
              </a:rPr>
              <a:t>] = piece</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else: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[0]][</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[1]][</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v_dir</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a:t>
            </a:r>
            <a:r>
              <a:rPr lang="en-GB" sz="1200" b="0" strike="noStrike" spc="-1" dirty="0" err="1">
                <a:solidFill>
                  <a:srgbClr val="000000"/>
                </a:solidFill>
                <a:latin typeface="Calibri"/>
              </a:rPr>
              <a:t>i</a:t>
            </a:r>
            <a:r>
              <a:rPr lang="en-GB" sz="1200" b="0" strike="noStrike" spc="-1" dirty="0">
                <a:solidFill>
                  <a:srgbClr val="000000"/>
                </a:solidFill>
                <a:latin typeface="Calibri"/>
              </a:rPr>
              <a:t>*</a:t>
            </a:r>
            <a:r>
              <a:rPr lang="en-GB" sz="1200" b="0" strike="noStrike" spc="-1" dirty="0" err="1">
                <a:solidFill>
                  <a:srgbClr val="000000"/>
                </a:solidFill>
                <a:latin typeface="Calibri"/>
              </a:rPr>
              <a:t>h_dir</a:t>
            </a:r>
            <a:r>
              <a:rPr lang="en-GB" sz="1200" b="0" strike="noStrike" spc="-1" dirty="0">
                <a:solidFill>
                  <a:srgbClr val="000000"/>
                </a:solidFill>
                <a:latin typeface="Calibri"/>
              </a:rPr>
              <a:t>] = ' '</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if(pushing):  # if there's enemy piece to be pushed</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if(</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 + offset[0] + </a:t>
            </a:r>
            <a:r>
              <a:rPr lang="en-GB" sz="1200" b="0" strike="noStrike" spc="-1" dirty="0" err="1">
                <a:solidFill>
                  <a:srgbClr val="000000"/>
                </a:solidFill>
                <a:latin typeface="Calibri"/>
              </a:rPr>
              <a:t>v_dir</a:t>
            </a:r>
            <a:r>
              <a:rPr lang="en-GB" sz="1200" b="0" strike="noStrike" spc="-1" dirty="0">
                <a:solidFill>
                  <a:srgbClr val="000000"/>
                </a:solidFill>
                <a:latin typeface="Calibri"/>
              </a:rPr>
              <a:t> in [0, 1, 2, 3] and </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offset[1] + </a:t>
            </a:r>
            <a:r>
              <a:rPr lang="en-GB" sz="1200" b="0" strike="noStrike" spc="-1" dirty="0" err="1">
                <a:solidFill>
                  <a:srgbClr val="000000"/>
                </a:solidFill>
                <a:latin typeface="Calibri"/>
              </a:rPr>
              <a:t>h_dir</a:t>
            </a:r>
            <a:r>
              <a:rPr lang="en-GB" sz="1200" b="0" strike="noStrike" spc="-1" dirty="0">
                <a:solidFill>
                  <a:srgbClr val="000000"/>
                </a:solidFill>
                <a:latin typeface="Calibri"/>
              </a:rPr>
              <a:t> in [0, 1, 2, 3]):</a:t>
            </a:r>
            <a:endParaRPr lang="pt-BR" sz="1200" b="0" strike="noStrike" spc="-1" dirty="0">
              <a:solidFill>
                <a:srgbClr val="000000"/>
              </a:solidFill>
              <a:latin typeface="Calibri"/>
            </a:endParaRPr>
          </a:p>
          <a:p>
            <a:pPr>
              <a:lnSpc>
                <a:spcPct val="90000"/>
              </a:lnSpc>
              <a:spcBef>
                <a:spcPts val="1001"/>
              </a:spcBef>
              <a:tabLst>
                <a:tab pos="0" algn="l"/>
              </a:tabLst>
            </a:pPr>
            <a:r>
              <a:rPr lang="en-GB" sz="1200" b="0" strike="noStrike" spc="-1" dirty="0">
                <a:solidFill>
                  <a:srgbClr val="000000"/>
                </a:solidFill>
                <a:latin typeface="Calibri"/>
              </a:rPr>
              <a:t>                </a:t>
            </a:r>
            <a:r>
              <a:rPr lang="en-GB" sz="1200" b="0" strike="noStrike" spc="-1" dirty="0" err="1">
                <a:solidFill>
                  <a:srgbClr val="000000"/>
                </a:solidFill>
                <a:latin typeface="Calibri"/>
              </a:rPr>
              <a:t>self.board.boards</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[0]][</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[1]][</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[2] + offset[0] + </a:t>
            </a:r>
            <a:r>
              <a:rPr lang="en-GB" sz="1200" b="0" strike="noStrike" spc="-1" dirty="0" err="1">
                <a:solidFill>
                  <a:srgbClr val="000000"/>
                </a:solidFill>
                <a:latin typeface="Calibri"/>
              </a:rPr>
              <a:t>v_dir</a:t>
            </a:r>
            <a:r>
              <a:rPr lang="en-GB" sz="1200" b="0" strike="noStrike" spc="-1" dirty="0">
                <a:solidFill>
                  <a:srgbClr val="000000"/>
                </a:solidFill>
                <a:latin typeface="Calibri"/>
              </a:rPr>
              <a:t>][</a:t>
            </a:r>
            <a:r>
              <a:rPr lang="en-GB" sz="1200" b="0" strike="noStrike" spc="-1" dirty="0" err="1">
                <a:solidFill>
                  <a:srgbClr val="000000"/>
                </a:solidFill>
                <a:latin typeface="Calibri"/>
              </a:rPr>
              <a:t>agressive_piece</a:t>
            </a:r>
            <a:r>
              <a:rPr lang="en-GB" sz="1200" b="0" strike="noStrike" spc="-1" dirty="0">
                <a:solidFill>
                  <a:srgbClr val="000000"/>
                </a:solidFill>
                <a:latin typeface="Calibri"/>
              </a:rPr>
              <a:t>[3] + offset[1] + </a:t>
            </a:r>
            <a:r>
              <a:rPr lang="en-GB" sz="1200" b="0" strike="noStrike" spc="-1" dirty="0" err="1">
                <a:solidFill>
                  <a:srgbClr val="000000"/>
                </a:solidFill>
                <a:latin typeface="Calibri"/>
              </a:rPr>
              <a:t>h_dir</a:t>
            </a:r>
            <a:r>
              <a:rPr lang="en-GB" sz="1200" b="0" strike="noStrike" spc="-1" dirty="0">
                <a:solidFill>
                  <a:srgbClr val="000000"/>
                </a:solidFill>
                <a:latin typeface="Calibri"/>
              </a:rPr>
              <a:t>] = </a:t>
            </a:r>
            <a:r>
              <a:rPr lang="en-GB" sz="1200" b="0" strike="noStrike" spc="-1" dirty="0" err="1">
                <a:solidFill>
                  <a:srgbClr val="000000"/>
                </a:solidFill>
                <a:latin typeface="Calibri"/>
              </a:rPr>
              <a:t>other_piece</a:t>
            </a:r>
            <a:endParaRPr lang="pt-BR" sz="1200" b="0" strike="noStrike" spc="-1" dirty="0">
              <a:solidFill>
                <a:srgbClr val="000000"/>
              </a:solidFill>
              <a:latin typeface="Calibri"/>
            </a:endParaRPr>
          </a:p>
        </p:txBody>
      </p:sp>
      <p:pic>
        <p:nvPicPr>
          <p:cNvPr id="5" name="Picture 4">
            <a:extLst>
              <a:ext uri="{FF2B5EF4-FFF2-40B4-BE49-F238E27FC236}">
                <a16:creationId xmlns:a16="http://schemas.microsoft.com/office/drawing/2014/main" id="{679B16B6-0F4D-4601-8A99-65444F479065}"/>
              </a:ext>
            </a:extLst>
          </p:cNvPr>
          <p:cNvPicPr>
            <a:picLocks noChangeAspect="1"/>
          </p:cNvPicPr>
          <p:nvPr/>
        </p:nvPicPr>
        <p:blipFill>
          <a:blip r:embed="rId3"/>
          <a:stretch>
            <a:fillRect/>
          </a:stretch>
        </p:blipFill>
        <p:spPr>
          <a:xfrm>
            <a:off x="0" y="0"/>
            <a:ext cx="12382886" cy="6857640"/>
          </a:xfrm>
          <a:prstGeom prst="rect">
            <a:avLst/>
          </a:prstGeom>
        </p:spPr>
      </p:pic>
      <p:sp>
        <p:nvSpPr>
          <p:cNvPr id="6" name="TextBox 5">
            <a:extLst>
              <a:ext uri="{FF2B5EF4-FFF2-40B4-BE49-F238E27FC236}">
                <a16:creationId xmlns:a16="http://schemas.microsoft.com/office/drawing/2014/main" id="{2F795A93-C30A-43C9-981F-6B109320B7D0}"/>
              </a:ext>
            </a:extLst>
          </p:cNvPr>
          <p:cNvSpPr txBox="1"/>
          <p:nvPr/>
        </p:nvSpPr>
        <p:spPr>
          <a:xfrm>
            <a:off x="8215647" y="107004"/>
            <a:ext cx="4298622" cy="646331"/>
          </a:xfrm>
          <a:prstGeom prst="rect">
            <a:avLst/>
          </a:prstGeom>
          <a:noFill/>
        </p:spPr>
        <p:txBody>
          <a:bodyPr wrap="square" rtlCol="0">
            <a:spAutoFit/>
          </a:bodyPr>
          <a:lstStyle/>
          <a:p>
            <a:r>
              <a:rPr lang="en-GB" b="1" dirty="0">
                <a:solidFill>
                  <a:schemeClr val="bg1"/>
                </a:solidFill>
              </a:rPr>
              <a:t>SEARCH PROBLEM FORMULATION:</a:t>
            </a:r>
          </a:p>
          <a:p>
            <a:r>
              <a:rPr lang="en-GB" b="1" dirty="0">
                <a:solidFill>
                  <a:schemeClr val="bg1"/>
                </a:solidFill>
              </a:rPr>
              <a:t>OPERATOR EFFETS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13" name="Picture 31"/>
          <p:cNvPicPr/>
          <p:nvPr/>
        </p:nvPicPr>
        <p:blipFill>
          <a:blip r:embed="rId2"/>
          <a:stretch/>
        </p:blipFill>
        <p:spPr>
          <a:xfrm>
            <a:off x="0" y="0"/>
            <a:ext cx="12191760" cy="6857640"/>
          </a:xfrm>
          <a:prstGeom prst="rect">
            <a:avLst/>
          </a:prstGeom>
          <a:ln>
            <a:noFill/>
          </a:ln>
        </p:spPr>
      </p:pic>
      <p:sp>
        <p:nvSpPr>
          <p:cNvPr id="114" name="TextShape 2"/>
          <p:cNvSpPr txBox="1"/>
          <p:nvPr/>
        </p:nvSpPr>
        <p:spPr>
          <a:xfrm>
            <a:off x="1179360" y="826560"/>
            <a:ext cx="9833040" cy="1325160"/>
          </a:xfrm>
          <a:prstGeom prst="rect">
            <a:avLst/>
          </a:prstGeom>
          <a:noFill/>
          <a:ln>
            <a:noFill/>
          </a:ln>
        </p:spPr>
        <p:txBody>
          <a:bodyPr anchor="ctr">
            <a:normAutofit/>
          </a:bodyPr>
          <a:lstStyle/>
          <a:p>
            <a:pPr algn="ctr">
              <a:lnSpc>
                <a:spcPct val="90000"/>
              </a:lnSpc>
            </a:pPr>
            <a:r>
              <a:rPr lang="en-GB" sz="4000" b="1" strike="noStrike" spc="-1">
                <a:solidFill>
                  <a:srgbClr val="FFFFFF"/>
                </a:solidFill>
                <a:latin typeface="Calibri Light"/>
              </a:rPr>
              <a:t>Search Problem Formulation</a:t>
            </a:r>
            <a:endParaRPr lang="pt-BR" sz="4000" b="0" strike="noStrike" spc="-1">
              <a:solidFill>
                <a:srgbClr val="000000"/>
              </a:solidFill>
              <a:latin typeface="Calibri"/>
            </a:endParaRPr>
          </a:p>
        </p:txBody>
      </p:sp>
      <p:sp>
        <p:nvSpPr>
          <p:cNvPr id="115" name="TextShape 3"/>
          <p:cNvSpPr txBox="1"/>
          <p:nvPr/>
        </p:nvSpPr>
        <p:spPr>
          <a:xfrm>
            <a:off x="1179360" y="3093120"/>
            <a:ext cx="10551960" cy="3579840"/>
          </a:xfrm>
          <a:prstGeom prst="rect">
            <a:avLst/>
          </a:prstGeom>
          <a:noFill/>
          <a:ln>
            <a:noFill/>
          </a:ln>
        </p:spPr>
        <p:txBody>
          <a:bodyPr>
            <a:noAutofit/>
          </a:bodyPr>
          <a:lstStyle/>
          <a:p>
            <a:pPr>
              <a:lnSpc>
                <a:spcPct val="90000"/>
              </a:lnSpc>
              <a:spcBef>
                <a:spcPts val="1001"/>
              </a:spcBef>
              <a:tabLst>
                <a:tab pos="0" algn="l"/>
              </a:tabLst>
            </a:pPr>
            <a:r>
              <a:rPr lang="en-GB" sz="1600" b="1" strike="noStrike" spc="-1" dirty="0">
                <a:solidFill>
                  <a:srgbClr val="000000"/>
                </a:solidFill>
                <a:latin typeface="Calibri"/>
              </a:rPr>
              <a:t>Operator Costs:</a:t>
            </a:r>
            <a:endParaRPr lang="pt-BR" sz="1600" b="0" strike="noStrike" spc="-1" dirty="0">
              <a:solidFill>
                <a:srgbClr val="000000"/>
              </a:solidFill>
              <a:latin typeface="Calibri"/>
            </a:endParaRPr>
          </a:p>
          <a:p>
            <a:pPr>
              <a:lnSpc>
                <a:spcPct val="90000"/>
              </a:lnSpc>
              <a:spcBef>
                <a:spcPts val="1001"/>
              </a:spcBef>
              <a:tabLst>
                <a:tab pos="0" algn="l"/>
              </a:tabLst>
            </a:pPr>
            <a:r>
              <a:rPr lang="en-GB" sz="1600" b="0" strike="noStrike" spc="-1" dirty="0">
                <a:solidFill>
                  <a:srgbClr val="000000"/>
                </a:solidFill>
                <a:latin typeface="Calibri"/>
              </a:rPr>
              <a:t>1</a:t>
            </a:r>
            <a:endParaRPr lang="pt-BR" sz="1600" b="0" strike="noStrike" spc="-1" dirty="0">
              <a:solidFill>
                <a:srgbClr val="000000"/>
              </a:solidFill>
              <a:latin typeface="Calibri"/>
            </a:endParaRPr>
          </a:p>
          <a:p>
            <a:pPr>
              <a:lnSpc>
                <a:spcPct val="90000"/>
              </a:lnSpc>
              <a:spcBef>
                <a:spcPts val="1001"/>
              </a:spcBef>
              <a:tabLst>
                <a:tab pos="0" algn="l"/>
              </a:tabLst>
            </a:pPr>
            <a:r>
              <a:rPr lang="en-GB" sz="1600" b="1" strike="noStrike" spc="-1" dirty="0">
                <a:solidFill>
                  <a:srgbClr val="000000"/>
                </a:solidFill>
                <a:latin typeface="Calibri"/>
              </a:rPr>
              <a:t>Evaluation Function: </a:t>
            </a:r>
            <a:endParaRPr lang="pt-BR" sz="16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1. </a:t>
            </a:r>
            <a:r>
              <a:rPr lang="pt-BR" sz="1400" b="0" strike="noStrike" spc="-1" dirty="0">
                <a:solidFill>
                  <a:srgbClr val="000000"/>
                </a:solidFill>
                <a:latin typeface="Calibri"/>
              </a:rPr>
              <a:t>countNumPiece</a:t>
            </a:r>
            <a:r>
              <a:rPr lang="en-GB" sz="1400" b="0" strike="noStrike" spc="-1" dirty="0">
                <a:solidFill>
                  <a:srgbClr val="000000"/>
                </a:solidFill>
                <a:latin typeface="Calibri"/>
              </a:rPr>
              <a:t>s: Evaluate the number of pieces on each board (More White Pieces -&gt; Positive Number; else -&gt; Negative)</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2. </a:t>
            </a:r>
            <a:r>
              <a:rPr lang="pt-BR" sz="1400" b="0" strike="noStrike" spc="-1" dirty="0">
                <a:solidFill>
                  <a:srgbClr val="000000"/>
                </a:solidFill>
                <a:latin typeface="Calibri"/>
              </a:rPr>
              <a:t>calcDiffNumPieces</a:t>
            </a:r>
            <a:r>
              <a:rPr lang="en-GB" sz="1400" b="0" strike="noStrike" spc="-1" dirty="0">
                <a:solidFill>
                  <a:srgbClr val="000000"/>
                </a:solidFill>
                <a:latin typeface="Calibri"/>
              </a:rPr>
              <a:t>: Calculate the value of the pieces of player, used to evaluate the game when the computer is on easy mode  </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4. </a:t>
            </a:r>
            <a:r>
              <a:rPr lang="en-GB" sz="1400" b="0" strike="noStrike" spc="-1" dirty="0" err="1">
                <a:solidFill>
                  <a:srgbClr val="000000"/>
                </a:solidFill>
                <a:latin typeface="Calibri"/>
              </a:rPr>
              <a:t>calcPoints</a:t>
            </a:r>
            <a:r>
              <a:rPr lang="en-GB" sz="1400" b="0" strike="noStrike" spc="-1" dirty="0">
                <a:solidFill>
                  <a:srgbClr val="000000"/>
                </a:solidFill>
                <a:latin typeface="Calibri"/>
              </a:rPr>
              <a:t>: Calculate Board*Abs(Board) Sum of all Boards. (Further explained in slide 11)</a:t>
            </a:r>
            <a:endParaRPr lang="pt-BR" sz="1400" b="0" strike="noStrike" spc="-1" dirty="0">
              <a:solidFill>
                <a:srgbClr val="000000"/>
              </a:solidFill>
              <a:latin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6"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17" name="Picture 16"/>
          <p:cNvPicPr/>
          <p:nvPr/>
        </p:nvPicPr>
        <p:blipFill>
          <a:blip r:embed="rId2"/>
          <a:stretch/>
        </p:blipFill>
        <p:spPr>
          <a:xfrm>
            <a:off x="0" y="0"/>
            <a:ext cx="12191760" cy="6857640"/>
          </a:xfrm>
          <a:prstGeom prst="rect">
            <a:avLst/>
          </a:prstGeom>
          <a:ln>
            <a:noFill/>
          </a:ln>
        </p:spPr>
      </p:pic>
      <p:sp>
        <p:nvSpPr>
          <p:cNvPr id="118" name="TextShape 2"/>
          <p:cNvSpPr txBox="1"/>
          <p:nvPr/>
        </p:nvSpPr>
        <p:spPr>
          <a:xfrm>
            <a:off x="1179720" y="822960"/>
            <a:ext cx="9829440" cy="1325520"/>
          </a:xfrm>
          <a:prstGeom prst="rect">
            <a:avLst/>
          </a:prstGeom>
          <a:noFill/>
          <a:ln>
            <a:noFill/>
          </a:ln>
        </p:spPr>
        <p:txBody>
          <a:bodyPr anchor="ctr">
            <a:normAutofit/>
          </a:bodyPr>
          <a:lstStyle/>
          <a:p>
            <a:pPr algn="ctr">
              <a:lnSpc>
                <a:spcPct val="90000"/>
              </a:lnSpc>
            </a:pPr>
            <a:r>
              <a:rPr lang="pt-BR" sz="4000" b="1" strike="noStrike" spc="-1" dirty="0">
                <a:solidFill>
                  <a:srgbClr val="FFFFFF"/>
                </a:solidFill>
                <a:latin typeface="Calibri Light"/>
              </a:rPr>
              <a:t>Implemented Algorithms </a:t>
            </a:r>
            <a:endParaRPr lang="pt-BR" sz="4000" b="0" strike="noStrike" spc="-1" dirty="0">
              <a:solidFill>
                <a:srgbClr val="000000"/>
              </a:solidFill>
              <a:latin typeface="Calibri"/>
            </a:endParaRPr>
          </a:p>
        </p:txBody>
      </p:sp>
      <p:sp>
        <p:nvSpPr>
          <p:cNvPr id="119" name="TextShape 3"/>
          <p:cNvSpPr txBox="1"/>
          <p:nvPr/>
        </p:nvSpPr>
        <p:spPr>
          <a:xfrm>
            <a:off x="804600" y="2827440"/>
            <a:ext cx="5126400" cy="3227400"/>
          </a:xfrm>
          <a:prstGeom prst="rect">
            <a:avLst/>
          </a:prstGeom>
          <a:noFill/>
          <a:ln>
            <a:noFill/>
          </a:ln>
        </p:spPr>
        <p:txBody>
          <a:bodyPr anchor="ctr">
            <a:normAutofit/>
          </a:bodyPr>
          <a:lstStyle/>
          <a:p>
            <a:pPr>
              <a:lnSpc>
                <a:spcPct val="90000"/>
              </a:lnSpc>
              <a:spcBef>
                <a:spcPts val="1001"/>
              </a:spcBef>
              <a:tabLst>
                <a:tab pos="0" algn="l"/>
              </a:tabLst>
            </a:pPr>
            <a:r>
              <a:rPr lang="pt-BR" sz="1900" b="0" strike="noStrike" spc="-1">
                <a:solidFill>
                  <a:srgbClr val="000000"/>
                </a:solidFill>
                <a:latin typeface="Calibri"/>
              </a:rPr>
              <a:t>Considering our projects needs, we used the Minimax algorithm to evaluate the plays When in computer vs computer mode, minimizing or maximazing the total score of a player, given a list of the legal moves.</a:t>
            </a:r>
          </a:p>
          <a:p>
            <a:pPr>
              <a:lnSpc>
                <a:spcPct val="90000"/>
              </a:lnSpc>
              <a:spcBef>
                <a:spcPts val="1001"/>
              </a:spcBef>
              <a:tabLst>
                <a:tab pos="0" algn="l"/>
              </a:tabLst>
            </a:pPr>
            <a:r>
              <a:rPr lang="pt-BR" sz="1900" b="0" strike="noStrike" spc="-1">
                <a:solidFill>
                  <a:srgbClr val="000000"/>
                </a:solidFill>
                <a:latin typeface="Calibri"/>
              </a:rPr>
              <a:t> </a:t>
            </a:r>
          </a:p>
        </p:txBody>
      </p:sp>
      <p:pic>
        <p:nvPicPr>
          <p:cNvPr id="120" name="Imagem 4" descr="Texto&#10;&#10;Descrição gerada automaticamente"/>
          <p:cNvPicPr/>
          <p:nvPr/>
        </p:nvPicPr>
        <p:blipFill>
          <a:blip r:embed="rId3"/>
          <a:stretch/>
        </p:blipFill>
        <p:spPr>
          <a:xfrm>
            <a:off x="6680160" y="2652840"/>
            <a:ext cx="5155560" cy="3724920"/>
          </a:xfrm>
          <a:prstGeom prst="rect">
            <a:avLst/>
          </a:prstGeom>
          <a:ln>
            <a:noFill/>
          </a:ln>
        </p:spPr>
      </p:pic>
      <p:sp>
        <p:nvSpPr>
          <p:cNvPr id="121" name="CustomShape 4"/>
          <p:cNvSpPr/>
          <p:nvPr/>
        </p:nvSpPr>
        <p:spPr>
          <a:xfrm>
            <a:off x="8130240" y="6378120"/>
            <a:ext cx="225540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pt-BR" sz="1200" b="0" strike="noStrike" spc="-1">
                <a:solidFill>
                  <a:srgbClr val="000000"/>
                </a:solidFill>
                <a:latin typeface="Calibri"/>
              </a:rPr>
              <a:t>Figure 2 -  part of minimax </a:t>
            </a:r>
            <a:endParaRPr lang="pt-PT" sz="12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23" name="Picture 16"/>
          <p:cNvPicPr/>
          <p:nvPr/>
        </p:nvPicPr>
        <p:blipFill>
          <a:blip r:embed="rId2"/>
          <a:stretch/>
        </p:blipFill>
        <p:spPr>
          <a:xfrm>
            <a:off x="0" y="0"/>
            <a:ext cx="12191760" cy="6857640"/>
          </a:xfrm>
          <a:prstGeom prst="rect">
            <a:avLst/>
          </a:prstGeom>
          <a:ln>
            <a:noFill/>
          </a:ln>
        </p:spPr>
      </p:pic>
      <p:sp>
        <p:nvSpPr>
          <p:cNvPr id="124" name="TextShape 2"/>
          <p:cNvSpPr txBox="1"/>
          <p:nvPr/>
        </p:nvSpPr>
        <p:spPr>
          <a:xfrm>
            <a:off x="1179360" y="826560"/>
            <a:ext cx="9833040" cy="1325160"/>
          </a:xfrm>
          <a:prstGeom prst="rect">
            <a:avLst/>
          </a:prstGeom>
          <a:noFill/>
          <a:ln>
            <a:noFill/>
          </a:ln>
        </p:spPr>
        <p:txBody>
          <a:bodyPr anchor="ctr">
            <a:normAutofit/>
          </a:bodyPr>
          <a:lstStyle/>
          <a:p>
            <a:pPr algn="ctr">
              <a:lnSpc>
                <a:spcPct val="90000"/>
              </a:lnSpc>
            </a:pPr>
            <a:r>
              <a:rPr lang="pt-BR" sz="4000" b="1" strike="noStrike" spc="-1">
                <a:solidFill>
                  <a:srgbClr val="FFFFFF"/>
                </a:solidFill>
                <a:latin typeface="Calibri Light"/>
              </a:rPr>
              <a:t>Experimental Implementations</a:t>
            </a:r>
            <a:endParaRPr lang="pt-BR" sz="4000" b="0" strike="noStrike" spc="-1">
              <a:solidFill>
                <a:srgbClr val="000000"/>
              </a:solidFill>
              <a:latin typeface="Calibri"/>
            </a:endParaRPr>
          </a:p>
        </p:txBody>
      </p:sp>
      <p:sp>
        <p:nvSpPr>
          <p:cNvPr id="125" name="TextShape 3"/>
          <p:cNvSpPr txBox="1"/>
          <p:nvPr/>
        </p:nvSpPr>
        <p:spPr>
          <a:xfrm>
            <a:off x="1179360" y="2753639"/>
            <a:ext cx="9833040" cy="3383209"/>
          </a:xfrm>
          <a:prstGeom prst="rect">
            <a:avLst/>
          </a:prstGeom>
          <a:noFill/>
          <a:ln>
            <a:noFill/>
          </a:ln>
        </p:spPr>
        <p:txBody>
          <a:bodyPr>
            <a:normAutofit/>
          </a:bodyPr>
          <a:lstStyle/>
          <a:p>
            <a:pPr>
              <a:lnSpc>
                <a:spcPct val="90000"/>
              </a:lnSpc>
              <a:spcBef>
                <a:spcPts val="1001"/>
              </a:spcBef>
              <a:tabLst>
                <a:tab pos="0" algn="l"/>
              </a:tabLst>
            </a:pPr>
            <a:r>
              <a:rPr lang="pt-BR" sz="1600" b="0" strike="noStrike" spc="-1" dirty="0">
                <a:solidFill>
                  <a:srgbClr val="000000"/>
                </a:solidFill>
                <a:latin typeface="Calibri"/>
                <a:ea typeface="Noto Sans CJK SC"/>
              </a:rPr>
              <a:t>During the Project’s implementation, we encountered some issues regarding the code efficiency, mostly when we implemented the Minimax algorithm. Both functions to get all legal moves and to calculate the value of a board after each move were quite slow when called so many times by Minimax. </a:t>
            </a:r>
            <a:r>
              <a:rPr lang="pt-BR" sz="1600" b="0" strike="noStrike" spc="-1" dirty="0">
                <a:solidFill>
                  <a:srgbClr val="000000"/>
                </a:solidFill>
                <a:latin typeface="Calibri"/>
              </a:rPr>
              <a:t>When using a depth higher than 3 the moves took around 5-10min to be played, which is why we decided to not make these depths available.</a:t>
            </a:r>
          </a:p>
          <a:p>
            <a:pPr>
              <a:lnSpc>
                <a:spcPct val="90000"/>
              </a:lnSpc>
              <a:spcBef>
                <a:spcPts val="1001"/>
              </a:spcBef>
              <a:tabLst>
                <a:tab pos="0" algn="l"/>
              </a:tabLst>
            </a:pPr>
            <a:r>
              <a:rPr lang="pt-BR" sz="1600" b="0" strike="noStrike" spc="-1" dirty="0">
                <a:solidFill>
                  <a:srgbClr val="000000"/>
                </a:solidFill>
                <a:latin typeface="Calibri"/>
              </a:rPr>
              <a:t>In order to improve the speed of minimax we tried to sort the list of legal moves using the sorted() function by associating it with a function to calculate the points of a move as the key for the sorted function. However, this took a large amout of elapsed time, so we decided against it, by choosing another approach (the function was left commented in our code under the name sortMoves).</a:t>
            </a:r>
          </a:p>
          <a:p>
            <a:pPr>
              <a:lnSpc>
                <a:spcPct val="90000"/>
              </a:lnSpc>
              <a:spcBef>
                <a:spcPts val="1001"/>
              </a:spcBef>
              <a:tabLst>
                <a:tab pos="0" algn="l"/>
              </a:tabLst>
            </a:pPr>
            <a:r>
              <a:rPr lang="pt-BR" sz="1600" b="0" strike="noStrike" spc="-1" dirty="0">
                <a:solidFill>
                  <a:srgbClr val="000000"/>
                </a:solidFill>
                <a:latin typeface="Calibri"/>
              </a:rPr>
              <a:t>We ended up using the numpy to perform faster copies to new boards.</a:t>
            </a:r>
          </a:p>
          <a:p>
            <a:pPr>
              <a:lnSpc>
                <a:spcPct val="90000"/>
              </a:lnSpc>
              <a:spcBef>
                <a:spcPts val="1001"/>
              </a:spcBef>
              <a:tabLst>
                <a:tab pos="0" algn="l"/>
              </a:tabLst>
            </a:pPr>
            <a:endParaRPr lang="pt-BR" sz="1600" b="0" strike="noStrike" spc="-1" dirty="0">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6"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27" name="Picture 38"/>
          <p:cNvPicPr/>
          <p:nvPr/>
        </p:nvPicPr>
        <p:blipFill>
          <a:blip r:embed="rId2"/>
          <a:stretch/>
        </p:blipFill>
        <p:spPr>
          <a:xfrm>
            <a:off x="0" y="0"/>
            <a:ext cx="12191760" cy="6857640"/>
          </a:xfrm>
          <a:prstGeom prst="rect">
            <a:avLst/>
          </a:prstGeom>
          <a:ln>
            <a:noFill/>
          </a:ln>
        </p:spPr>
      </p:pic>
      <p:sp>
        <p:nvSpPr>
          <p:cNvPr id="128" name="TextShape 2"/>
          <p:cNvSpPr txBox="1"/>
          <p:nvPr/>
        </p:nvSpPr>
        <p:spPr>
          <a:xfrm>
            <a:off x="1179720" y="822960"/>
            <a:ext cx="9829440" cy="1325520"/>
          </a:xfrm>
          <a:prstGeom prst="rect">
            <a:avLst/>
          </a:prstGeom>
          <a:noFill/>
          <a:ln>
            <a:noFill/>
          </a:ln>
        </p:spPr>
        <p:txBody>
          <a:bodyPr anchor="ctr">
            <a:normAutofit/>
          </a:bodyPr>
          <a:lstStyle/>
          <a:p>
            <a:pPr algn="ctr">
              <a:lnSpc>
                <a:spcPct val="90000"/>
              </a:lnSpc>
            </a:pPr>
            <a:r>
              <a:rPr lang="en-GB" sz="4000" b="1" strike="noStrike" spc="-1">
                <a:solidFill>
                  <a:srgbClr val="FFFFFF"/>
                </a:solidFill>
                <a:latin typeface="Calibri Light"/>
              </a:rPr>
              <a:t>Implemented Work</a:t>
            </a:r>
            <a:endParaRPr lang="pt-BR" sz="4000" b="0" strike="noStrike" spc="-1">
              <a:solidFill>
                <a:srgbClr val="000000"/>
              </a:solidFill>
              <a:latin typeface="Calibri"/>
            </a:endParaRPr>
          </a:p>
        </p:txBody>
      </p:sp>
      <p:sp>
        <p:nvSpPr>
          <p:cNvPr id="129" name="TextShape 3"/>
          <p:cNvSpPr txBox="1"/>
          <p:nvPr/>
        </p:nvSpPr>
        <p:spPr>
          <a:xfrm>
            <a:off x="804600" y="2827440"/>
            <a:ext cx="6251400" cy="3227400"/>
          </a:xfrm>
          <a:prstGeom prst="rect">
            <a:avLst/>
          </a:prstGeom>
          <a:noFill/>
          <a:ln>
            <a:noFill/>
          </a:ln>
        </p:spPr>
        <p:txBody>
          <a:bodyPr anchor="ctr">
            <a:normAutofit fontScale="94000" lnSpcReduction="10000"/>
          </a:bodyPr>
          <a:lstStyle/>
          <a:p>
            <a:pPr>
              <a:lnSpc>
                <a:spcPct val="90000"/>
              </a:lnSpc>
              <a:spcBef>
                <a:spcPts val="1001"/>
              </a:spcBef>
              <a:tabLst>
                <a:tab pos="0" algn="l"/>
              </a:tabLst>
            </a:pPr>
            <a:r>
              <a:rPr lang="en-GB" sz="1900" b="0" strike="noStrike" spc="-1">
                <a:solidFill>
                  <a:srgbClr val="000000"/>
                </a:solidFill>
                <a:latin typeface="Calibri"/>
              </a:rPr>
              <a:t>The language of choice is Python.</a:t>
            </a:r>
            <a:endParaRPr lang="pt-BR" sz="1900" b="0" strike="noStrike" spc="-1">
              <a:solidFill>
                <a:srgbClr val="000000"/>
              </a:solidFill>
              <a:latin typeface="Calibri"/>
            </a:endParaRPr>
          </a:p>
          <a:p>
            <a:pPr>
              <a:lnSpc>
                <a:spcPct val="90000"/>
              </a:lnSpc>
              <a:spcBef>
                <a:spcPts val="1001"/>
              </a:spcBef>
              <a:tabLst>
                <a:tab pos="0" algn="l"/>
              </a:tabLst>
            </a:pPr>
            <a:r>
              <a:rPr lang="en-GB" sz="1900" b="0" strike="noStrike" spc="-1">
                <a:solidFill>
                  <a:srgbClr val="000000"/>
                </a:solidFill>
                <a:latin typeface="Calibri"/>
              </a:rPr>
              <a:t>The code is in a single file, separated in two classes: Board and GameLogic.</a:t>
            </a:r>
            <a:endParaRPr lang="pt-BR" sz="1900" b="0" strike="noStrike" spc="-1">
              <a:solidFill>
                <a:srgbClr val="000000"/>
              </a:solidFill>
              <a:latin typeface="Calibri"/>
            </a:endParaRPr>
          </a:p>
          <a:p>
            <a:pPr>
              <a:lnSpc>
                <a:spcPct val="90000"/>
              </a:lnSpc>
              <a:spcBef>
                <a:spcPts val="1001"/>
              </a:spcBef>
              <a:tabLst>
                <a:tab pos="0" algn="l"/>
              </a:tabLst>
            </a:pPr>
            <a:r>
              <a:rPr lang="en-GB" sz="1900" b="0" strike="noStrike" spc="-1">
                <a:solidFill>
                  <a:srgbClr val="000000"/>
                </a:solidFill>
                <a:latin typeface="Calibri"/>
                <a:ea typeface="Noto Sans CJK SC"/>
              </a:rPr>
              <a:t>PvP mode is fully functional with a clean UI. A player can also ask for a hint from the CPU, which does this using a </a:t>
            </a:r>
            <a:r>
              <a:rPr lang="en-GB" sz="1900" b="0" strike="noStrike" spc="-1">
                <a:solidFill>
                  <a:srgbClr val="000000"/>
                </a:solidFill>
                <a:latin typeface="Calibri"/>
              </a:rPr>
              <a:t>Medium difficult. </a:t>
            </a:r>
            <a:endParaRPr lang="pt-BR" sz="1900" b="0" strike="noStrike" spc="-1">
              <a:solidFill>
                <a:srgbClr val="000000"/>
              </a:solidFill>
              <a:latin typeface="Calibri"/>
            </a:endParaRPr>
          </a:p>
          <a:p>
            <a:pPr>
              <a:lnSpc>
                <a:spcPct val="90000"/>
              </a:lnSpc>
              <a:spcBef>
                <a:spcPts val="1001"/>
              </a:spcBef>
              <a:tabLst>
                <a:tab pos="0" algn="l"/>
              </a:tabLst>
            </a:pPr>
            <a:r>
              <a:rPr lang="en-GB" sz="1900" b="0" strike="noStrike" spc="-1">
                <a:solidFill>
                  <a:srgbClr val="000000"/>
                </a:solidFill>
                <a:latin typeface="Calibri"/>
              </a:rPr>
              <a:t>PvCPU is fully functional, you can also choose the difficulty of the computer. A player can also ask for a hint from the CPU, which uses the same difficulty it is playing against. </a:t>
            </a:r>
            <a:endParaRPr lang="pt-BR" sz="1900" b="0" strike="noStrike" spc="-1">
              <a:solidFill>
                <a:srgbClr val="000000"/>
              </a:solidFill>
              <a:latin typeface="Calibri"/>
            </a:endParaRPr>
          </a:p>
          <a:p>
            <a:pPr>
              <a:lnSpc>
                <a:spcPct val="90000"/>
              </a:lnSpc>
              <a:spcBef>
                <a:spcPts val="1001"/>
              </a:spcBef>
              <a:tabLst>
                <a:tab pos="0" algn="l"/>
              </a:tabLst>
            </a:pPr>
            <a:r>
              <a:rPr lang="en-GB" sz="1900" b="0" strike="noStrike" spc="-1">
                <a:solidFill>
                  <a:srgbClr val="000000"/>
                </a:solidFill>
                <a:latin typeface="Calibri"/>
              </a:rPr>
              <a:t>CPUvCPU is also fully functional, being able to choose between difficulties for each CPU.</a:t>
            </a:r>
            <a:endParaRPr lang="pt-BR" sz="1900" b="0" strike="noStrike" spc="-1">
              <a:solidFill>
                <a:srgbClr val="000000"/>
              </a:solidFill>
              <a:latin typeface="Calibri"/>
            </a:endParaRPr>
          </a:p>
          <a:p>
            <a:pPr>
              <a:lnSpc>
                <a:spcPct val="90000"/>
              </a:lnSpc>
              <a:spcBef>
                <a:spcPts val="1001"/>
              </a:spcBef>
              <a:tabLst>
                <a:tab pos="0" algn="l"/>
              </a:tabLst>
            </a:pPr>
            <a:r>
              <a:rPr lang="en-GB" sz="1900" b="0" strike="noStrike" spc="-1">
                <a:solidFill>
                  <a:srgbClr val="000000"/>
                </a:solidFill>
                <a:latin typeface="Calibri"/>
              </a:rPr>
              <a:t>A set of basic instructions is also available in-game.</a:t>
            </a:r>
            <a:endParaRPr lang="pt-BR" sz="1900" b="0" strike="noStrike" spc="-1">
              <a:solidFill>
                <a:srgbClr val="000000"/>
              </a:solidFill>
              <a:latin typeface="Calibri"/>
            </a:endParaRPr>
          </a:p>
        </p:txBody>
      </p:sp>
      <p:sp>
        <p:nvSpPr>
          <p:cNvPr id="130" name="CustomShape 4"/>
          <p:cNvSpPr/>
          <p:nvPr/>
        </p:nvSpPr>
        <p:spPr>
          <a:xfrm>
            <a:off x="8573040" y="5256000"/>
            <a:ext cx="17949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pt-BR" sz="1200" b="0" strike="noStrike" spc="-1">
                <a:solidFill>
                  <a:srgbClr val="000000"/>
                </a:solidFill>
                <a:latin typeface="Calibri"/>
              </a:rPr>
              <a:t>Figure 3 – Main Menu</a:t>
            </a:r>
            <a:endParaRPr lang="pt-PT" sz="1200" b="0" strike="noStrike" spc="-1">
              <a:latin typeface="Arial"/>
            </a:endParaRPr>
          </a:p>
        </p:txBody>
      </p:sp>
      <p:pic>
        <p:nvPicPr>
          <p:cNvPr id="131" name="Picture 130"/>
          <p:cNvPicPr/>
          <p:nvPr/>
        </p:nvPicPr>
        <p:blipFill>
          <a:blip r:embed="rId3"/>
          <a:stretch/>
        </p:blipFill>
        <p:spPr>
          <a:xfrm>
            <a:off x="7200000" y="3080520"/>
            <a:ext cx="4536000" cy="195948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145</TotalTime>
  <Words>1821</Words>
  <Application>Microsoft Office PowerPoint</Application>
  <PresentationFormat>Widescreen</PresentationFormat>
  <Paragraphs>84</Paragraphs>
  <Slides>11</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Arial</vt:lpstr>
      <vt:lpstr>Calibri</vt:lpstr>
      <vt:lpstr>Calibri Light</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Checkpoint</dc:title>
  <dc:subject/>
  <dc:creator>Carolina Rosemback</dc:creator>
  <dc:description/>
  <cp:lastModifiedBy>Jose Eduardo Henriques</cp:lastModifiedBy>
  <cp:revision>17</cp:revision>
  <dcterms:created xsi:type="dcterms:W3CDTF">2021-04-03T08:26:24Z</dcterms:created>
  <dcterms:modified xsi:type="dcterms:W3CDTF">2021-04-03T22:55:52Z</dcterms:modified>
  <dc:language>pt-PT</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10</vt:i4>
  </property>
</Properties>
</file>